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4"/>
  </p:notesMasterIdLst>
  <p:handoutMasterIdLst>
    <p:handoutMasterId r:id="rId35"/>
  </p:handoutMasterIdLst>
  <p:sldIdLst>
    <p:sldId id="256" r:id="rId2"/>
    <p:sldId id="274" r:id="rId3"/>
    <p:sldId id="275" r:id="rId4"/>
    <p:sldId id="277" r:id="rId5"/>
    <p:sldId id="278" r:id="rId6"/>
    <p:sldId id="287" r:id="rId7"/>
    <p:sldId id="290" r:id="rId8"/>
    <p:sldId id="281" r:id="rId9"/>
    <p:sldId id="302" r:id="rId10"/>
    <p:sldId id="303" r:id="rId11"/>
    <p:sldId id="310" r:id="rId12"/>
    <p:sldId id="280" r:id="rId13"/>
    <p:sldId id="288" r:id="rId14"/>
    <p:sldId id="304" r:id="rId15"/>
    <p:sldId id="305" r:id="rId16"/>
    <p:sldId id="308" r:id="rId17"/>
    <p:sldId id="292" r:id="rId18"/>
    <p:sldId id="293" r:id="rId19"/>
    <p:sldId id="294" r:id="rId20"/>
    <p:sldId id="295" r:id="rId21"/>
    <p:sldId id="296" r:id="rId22"/>
    <p:sldId id="297" r:id="rId23"/>
    <p:sldId id="300" r:id="rId24"/>
    <p:sldId id="299" r:id="rId25"/>
    <p:sldId id="298" r:id="rId26"/>
    <p:sldId id="291" r:id="rId27"/>
    <p:sldId id="307" r:id="rId28"/>
    <p:sldId id="284" r:id="rId29"/>
    <p:sldId id="285" r:id="rId30"/>
    <p:sldId id="286" r:id="rId31"/>
    <p:sldId id="309" r:id="rId32"/>
    <p:sldId id="27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4660"/>
  </p:normalViewPr>
  <p:slideViewPr>
    <p:cSldViewPr snapToGrid="0">
      <p:cViewPr varScale="1">
        <p:scale>
          <a:sx n="85" d="100"/>
          <a:sy n="85"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0D6C7C-3E8D-47B5-B123-28DE2AD7B1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240AD86-B7E4-4C25-BAFB-DC21E00F85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B8FA7A-27B8-443F-A5E0-2638AA5C1DCA}" type="datetimeFigureOut">
              <a:rPr lang="en-US" smtClean="0"/>
              <a:t>5/16/2025</a:t>
            </a:fld>
            <a:endParaRPr lang="en-US"/>
          </a:p>
        </p:txBody>
      </p:sp>
      <p:sp>
        <p:nvSpPr>
          <p:cNvPr id="4" name="Footer Placeholder 3">
            <a:extLst>
              <a:ext uri="{FF2B5EF4-FFF2-40B4-BE49-F238E27FC236}">
                <a16:creationId xmlns:a16="http://schemas.microsoft.com/office/drawing/2014/main" id="{0544A6EF-66E7-47F4-8D99-54237EC5EE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F60FFB-8772-4CE9-AD86-D5283F5FDA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2B1603-88D5-477F-8F33-E1FB1913ABCE}" type="slidenum">
              <a:rPr lang="en-US" smtClean="0"/>
              <a:t>‹#›</a:t>
            </a:fld>
            <a:endParaRPr lang="en-US"/>
          </a:p>
        </p:txBody>
      </p:sp>
    </p:spTree>
    <p:extLst>
      <p:ext uri="{BB962C8B-B14F-4D97-AF65-F5344CB8AC3E}">
        <p14:creationId xmlns:p14="http://schemas.microsoft.com/office/powerpoint/2010/main" val="39364578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D4D9E-59C0-44AE-A3A4-A86C0C9355D2}" type="datetimeFigureOut">
              <a:rPr lang="en-US" smtClean="0"/>
              <a:t>5/16/2025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CBC09-63B4-459F-A24D-A63BE567E02F}" type="slidenum">
              <a:rPr lang="en-US" smtClean="0"/>
              <a:t>‹#›</a:t>
            </a:fld>
            <a:endParaRPr lang="en-US"/>
          </a:p>
        </p:txBody>
      </p:sp>
    </p:spTree>
    <p:extLst>
      <p:ext uri="{BB962C8B-B14F-4D97-AF65-F5344CB8AC3E}">
        <p14:creationId xmlns:p14="http://schemas.microsoft.com/office/powerpoint/2010/main" val="18674265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3600" cap="all" baseline="0">
                <a:solidFill>
                  <a:schemeClr val="tx2"/>
                </a:solidFill>
                <a:latin typeface="Century" panose="02040604050505020304" pitchFamily="18" charset="0"/>
              </a:defRPr>
            </a:lvl1pPr>
          </a:lstStyle>
          <a:p>
            <a:r>
              <a:rPr lang="en-US" dirty="0"/>
              <a:t>Click to edit Master title style</a:t>
            </a:r>
          </a:p>
        </p:txBody>
      </p:sp>
      <p:sp>
        <p:nvSpPr>
          <p:cNvPr id="3" name="Subtitle 2"/>
          <p:cNvSpPr>
            <a:spLocks noGrp="1"/>
          </p:cNvSpPr>
          <p:nvPr>
            <p:ph type="subTitle" idx="1"/>
          </p:nvPr>
        </p:nvSpPr>
        <p:spPr>
          <a:xfrm>
            <a:off x="2679908" y="3956281"/>
            <a:ext cx="6831673" cy="1086237"/>
          </a:xfrm>
        </p:spPr>
        <p:txBody>
          <a:bodyPr>
            <a:normAutofit/>
          </a:bodyPr>
          <a:lstStyle>
            <a:lvl1pPr marL="0" indent="0" algn="ctr">
              <a:lnSpc>
                <a:spcPct val="112000"/>
              </a:lnSpc>
              <a:spcBef>
                <a:spcPts val="0"/>
              </a:spcBef>
              <a:spcAft>
                <a:spcPts val="0"/>
              </a:spcAft>
              <a:buNone/>
              <a:defRPr sz="1800">
                <a:latin typeface="Times New Roman" panose="02020603050405020304" pitchFamily="18" charset="0"/>
                <a:cs typeface="Times New Roman" panose="02020603050405020304" pitchFamily="18"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752859" y="6453386"/>
            <a:ext cx="1607944" cy="404614"/>
          </a:xfrm>
        </p:spPr>
        <p:txBody>
          <a:bodyPr/>
          <a:lstStyle>
            <a:lvl1pPr>
              <a:defRPr baseline="0">
                <a:solidFill>
                  <a:schemeClr val="tx2"/>
                </a:solidFill>
              </a:defRPr>
            </a:lvl1pPr>
          </a:lstStyle>
          <a:p>
            <a:fld id="{05874144-0867-4201-B69A-CC0E178274DA}" type="datetime1">
              <a:rPr lang="en-US" smtClean="0"/>
              <a:t>5/16/2025</a:t>
            </a:fld>
            <a:endParaRPr lang="en-US" dirty="0"/>
          </a:p>
        </p:txBody>
      </p:sp>
      <p:sp>
        <p:nvSpPr>
          <p:cNvPr id="5" name="Footer Placeholder 4"/>
          <p:cNvSpPr>
            <a:spLocks noGrp="1"/>
          </p:cNvSpPr>
          <p:nvPr>
            <p:ph type="ftr" sz="quarter" idx="11"/>
          </p:nvPr>
        </p:nvSpPr>
        <p:spPr>
          <a:xfrm>
            <a:off x="2584056" y="6453386"/>
            <a:ext cx="7023377" cy="404614"/>
          </a:xfrm>
        </p:spPr>
        <p:txBody>
          <a:bodyPr/>
          <a:lstStyle>
            <a:lvl1pPr algn="ctr">
              <a:defRPr baseline="0">
                <a:solidFill>
                  <a:schemeClr val="tx2"/>
                </a:solidFill>
              </a:defRPr>
            </a:lvl1pPr>
          </a:lstStyle>
          <a:p>
            <a:r>
              <a:rPr lang="en-US" dirty="0"/>
              <a:t>Individual Design Project 2024/2025</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endParaRPr lang="en-US" dirty="0"/>
          </a:p>
        </p:txBody>
      </p:sp>
      <p:grpSp>
        <p:nvGrpSpPr>
          <p:cNvPr id="8" name="Group 7"/>
          <p:cNvGrpSpPr/>
          <p:nvPr/>
        </p:nvGrpSpPr>
        <p:grpSpPr>
          <a:xfrm>
            <a:off x="752858" y="744470"/>
            <a:ext cx="1067411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pic>
        <p:nvPicPr>
          <p:cNvPr id="9" name="Picture 8" descr="A logo of a military insignia&#10;&#10;Description automatically generated">
            <a:extLst>
              <a:ext uri="{FF2B5EF4-FFF2-40B4-BE49-F238E27FC236}">
                <a16:creationId xmlns:a16="http://schemas.microsoft.com/office/drawing/2014/main" id="{35C5BB50-9669-9650-D713-F93D60FDD6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357" y="-9018"/>
            <a:ext cx="1746071" cy="1746071"/>
          </a:xfrm>
          <a:prstGeom prst="rect">
            <a:avLst/>
          </a:prstGeom>
        </p:spPr>
      </p:pic>
    </p:spTree>
    <p:extLst>
      <p:ext uri="{BB962C8B-B14F-4D97-AF65-F5344CB8AC3E}">
        <p14:creationId xmlns:p14="http://schemas.microsoft.com/office/powerpoint/2010/main" val="594979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2"/>
            <a:ext cx="665988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723901" y="6453386"/>
            <a:ext cx="1204572" cy="404614"/>
          </a:xfrm>
        </p:spPr>
        <p:txBody>
          <a:bodyPr/>
          <a:lstStyle>
            <a:lvl1pPr>
              <a:defRPr>
                <a:solidFill>
                  <a:schemeClr val="tx2"/>
                </a:solidFill>
              </a:defRPr>
            </a:lvl1pPr>
          </a:lstStyle>
          <a:p>
            <a:fld id="{71E6E2DF-5515-4389-8749-8828D51413B7}" type="datetime1">
              <a:rPr lang="en-US" smtClean="0"/>
              <a:t>5/16/2025</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Individual Design Project 2024/2025</a:t>
            </a:r>
            <a:endParaRPr lang="en-US" dirty="0"/>
          </a:p>
        </p:txBody>
      </p:sp>
      <p:sp>
        <p:nvSpPr>
          <p:cNvPr id="7" name="Slide Number Placeholder 6"/>
          <p:cNvSpPr>
            <a:spLocks noGrp="1"/>
          </p:cNvSpPr>
          <p:nvPr>
            <p:ph type="sldNum" sz="quarter" idx="12"/>
          </p:nvPr>
        </p:nvSpPr>
        <p:spPr>
          <a:xfrm>
            <a:off x="9883141" y="6453386"/>
            <a:ext cx="1596292" cy="404614"/>
          </a:xfrm>
        </p:spPr>
        <p:txBody>
          <a:bodyPr/>
          <a:lstStyle>
            <a:lvl1pPr>
              <a:defRPr>
                <a:solidFill>
                  <a:schemeClr val="tx2"/>
                </a:solidFill>
              </a:defRPr>
            </a:lvl1pPr>
          </a:lstStyle>
          <a:p>
            <a:fld id="{C59DACFC-88C4-41F1-9CCA-CC7DE6A62343}" type="slidenum">
              <a:rPr lang="en-US" smtClean="0"/>
              <a:t>‹#›</a:t>
            </a:fld>
            <a:endParaRPr lang="en-US"/>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352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7"/>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876BC3-EEC7-4D4B-A138-68441718265C}" type="datetime1">
              <a:rPr lang="en-US" smtClean="0"/>
              <a:t>5/16/2025</a:t>
            </a:fld>
            <a:endParaRPr lang="en-US"/>
          </a:p>
        </p:txBody>
      </p:sp>
      <p:sp>
        <p:nvSpPr>
          <p:cNvPr id="5" name="Footer Placeholder 4"/>
          <p:cNvSpPr>
            <a:spLocks noGrp="1"/>
          </p:cNvSpPr>
          <p:nvPr>
            <p:ph type="ftr" sz="quarter" idx="11"/>
          </p:nvPr>
        </p:nvSpPr>
        <p:spPr/>
        <p:txBody>
          <a:bodyPr/>
          <a:lstStyle/>
          <a:p>
            <a:r>
              <a:rPr lang="en-US" dirty="0"/>
              <a:t>Individual Design Project 2024/2025</a:t>
            </a:r>
          </a:p>
        </p:txBody>
      </p:sp>
      <p:sp>
        <p:nvSpPr>
          <p:cNvPr id="6" name="Slide Number Placeholder 5"/>
          <p:cNvSpPr>
            <a:spLocks noGrp="1"/>
          </p:cNvSpPr>
          <p:nvPr>
            <p:ph type="sldNum" sz="quarter" idx="12"/>
          </p:nvPr>
        </p:nvSpPr>
        <p:spPr/>
        <p:txBody>
          <a:bodyPr/>
          <a:lstStyle/>
          <a:p>
            <a:fld id="{C59DACFC-88C4-41F1-9CCA-CC7DE6A62343}" type="slidenum">
              <a:rPr lang="en-US" smtClean="0"/>
              <a:t>‹#›</a:t>
            </a:fld>
            <a:endParaRPr lang="en-US"/>
          </a:p>
        </p:txBody>
      </p:sp>
    </p:spTree>
    <p:extLst>
      <p:ext uri="{BB962C8B-B14F-4D97-AF65-F5344CB8AC3E}">
        <p14:creationId xmlns:p14="http://schemas.microsoft.com/office/powerpoint/2010/main" val="581112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4396" y="624156"/>
            <a:ext cx="1987933"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1" y="624156"/>
            <a:ext cx="7632700"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91F34A-5ADE-4D4B-8D8E-59D59EE8B0AA}" type="datetime1">
              <a:rPr lang="en-US" smtClean="0"/>
              <a:t>5/16/2025</a:t>
            </a:fld>
            <a:endParaRPr lang="en-US"/>
          </a:p>
        </p:txBody>
      </p:sp>
      <p:sp>
        <p:nvSpPr>
          <p:cNvPr id="5" name="Footer Placeholder 4"/>
          <p:cNvSpPr>
            <a:spLocks noGrp="1"/>
          </p:cNvSpPr>
          <p:nvPr>
            <p:ph type="ftr" sz="quarter" idx="11"/>
          </p:nvPr>
        </p:nvSpPr>
        <p:spPr/>
        <p:txBody>
          <a:bodyPr/>
          <a:lstStyle/>
          <a:p>
            <a:r>
              <a:rPr lang="en-US"/>
              <a:t>Individual Design Project 2024/2025</a:t>
            </a:r>
            <a:endParaRPr lang="en-US" dirty="0"/>
          </a:p>
        </p:txBody>
      </p:sp>
      <p:sp>
        <p:nvSpPr>
          <p:cNvPr id="6" name="Slide Number Placeholder 5"/>
          <p:cNvSpPr>
            <a:spLocks noGrp="1"/>
          </p:cNvSpPr>
          <p:nvPr>
            <p:ph type="sldNum" sz="quarter" idx="12"/>
          </p:nvPr>
        </p:nvSpPr>
        <p:spPr/>
        <p:txBody>
          <a:bodyPr/>
          <a:lstStyle/>
          <a:p>
            <a:fld id="{C59DACFC-88C4-41F1-9CCA-CC7DE6A62343}" type="slidenum">
              <a:rPr lang="en-US" smtClean="0"/>
              <a:t>‹#›</a:t>
            </a:fld>
            <a:endParaRPr lang="en-US"/>
          </a:p>
        </p:txBody>
      </p:sp>
    </p:spTree>
    <p:extLst>
      <p:ext uri="{BB962C8B-B14F-4D97-AF65-F5344CB8AC3E}">
        <p14:creationId xmlns:p14="http://schemas.microsoft.com/office/powerpoint/2010/main" val="140283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8" y="3956281"/>
            <a:ext cx="6831673"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752859" y="6453386"/>
            <a:ext cx="1607944" cy="404614"/>
          </a:xfrm>
        </p:spPr>
        <p:txBody>
          <a:bodyPr/>
          <a:lstStyle>
            <a:lvl1pPr>
              <a:defRPr baseline="0">
                <a:solidFill>
                  <a:schemeClr val="tx2"/>
                </a:solidFill>
              </a:defRPr>
            </a:lvl1pPr>
          </a:lstStyle>
          <a:p>
            <a:fld id="{E8AEBE73-5E83-465C-9B2D-D0A8E2E554AC}" type="datetime1">
              <a:rPr lang="en-US" smtClean="0"/>
              <a:t>5/16/2025</a:t>
            </a:fld>
            <a:endParaRPr lang="en-US"/>
          </a:p>
        </p:txBody>
      </p:sp>
      <p:sp>
        <p:nvSpPr>
          <p:cNvPr id="5" name="Footer Placeholder 4"/>
          <p:cNvSpPr>
            <a:spLocks noGrp="1"/>
          </p:cNvSpPr>
          <p:nvPr>
            <p:ph type="ftr" sz="quarter" idx="11"/>
          </p:nvPr>
        </p:nvSpPr>
        <p:spPr>
          <a:xfrm>
            <a:off x="2584056" y="6453386"/>
            <a:ext cx="7023377" cy="404614"/>
          </a:xfrm>
        </p:spPr>
        <p:txBody>
          <a:bodyPr/>
          <a:lstStyle>
            <a:lvl1pPr algn="ctr">
              <a:defRPr baseline="0">
                <a:solidFill>
                  <a:schemeClr val="tx2"/>
                </a:solidFill>
              </a:defRPr>
            </a:lvl1pPr>
          </a:lstStyle>
          <a:p>
            <a:r>
              <a:rPr lang="en-US" dirty="0"/>
              <a:t>Individual Design Project 2024/2025</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endParaRPr lang="en-US" dirty="0"/>
          </a:p>
        </p:txBody>
      </p:sp>
      <p:grpSp>
        <p:nvGrpSpPr>
          <p:cNvPr id="8" name="Group 7"/>
          <p:cNvGrpSpPr/>
          <p:nvPr/>
        </p:nvGrpSpPr>
        <p:grpSpPr>
          <a:xfrm>
            <a:off x="752858" y="744470"/>
            <a:ext cx="1067411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pic>
        <p:nvPicPr>
          <p:cNvPr id="7" name="Picture 6" descr="A logo of a military insignia&#10;&#10;Description automatically generated">
            <a:extLst>
              <a:ext uri="{FF2B5EF4-FFF2-40B4-BE49-F238E27FC236}">
                <a16:creationId xmlns:a16="http://schemas.microsoft.com/office/drawing/2014/main" id="{D34D3342-2175-A66B-F7A0-274FD6CE50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357" y="-9018"/>
            <a:ext cx="1746071" cy="1746071"/>
          </a:xfrm>
          <a:prstGeom prst="rect">
            <a:avLst/>
          </a:prstGeom>
        </p:spPr>
      </p:pic>
    </p:spTree>
    <p:extLst>
      <p:ext uri="{BB962C8B-B14F-4D97-AF65-F5344CB8AC3E}">
        <p14:creationId xmlns:p14="http://schemas.microsoft.com/office/powerpoint/2010/main" val="165499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7DB17E-4089-475B-B767-8574E7AFC768}" type="datetime1">
              <a:rPr lang="en-US" smtClean="0"/>
              <a:t>5/16/2025</a:t>
            </a:fld>
            <a:endParaRPr lang="en-US"/>
          </a:p>
        </p:txBody>
      </p:sp>
      <p:sp>
        <p:nvSpPr>
          <p:cNvPr id="5" name="Footer Placeholder 4"/>
          <p:cNvSpPr>
            <a:spLocks noGrp="1"/>
          </p:cNvSpPr>
          <p:nvPr>
            <p:ph type="ftr" sz="quarter" idx="11"/>
          </p:nvPr>
        </p:nvSpPr>
        <p:spPr/>
        <p:txBody>
          <a:bodyPr/>
          <a:lstStyle/>
          <a:p>
            <a:r>
              <a:rPr lang="en-US" dirty="0"/>
              <a:t>Individual Design Project 2024/2025</a:t>
            </a:r>
          </a:p>
        </p:txBody>
      </p:sp>
      <p:sp>
        <p:nvSpPr>
          <p:cNvPr id="6" name="Slide Number Placeholder 5"/>
          <p:cNvSpPr>
            <a:spLocks noGrp="1"/>
          </p:cNvSpPr>
          <p:nvPr>
            <p:ph type="sldNum" sz="quarter" idx="12"/>
          </p:nvPr>
        </p:nvSpPr>
        <p:spPr/>
        <p:txBody>
          <a:bodyPr/>
          <a:lstStyle/>
          <a:p>
            <a:fld id="{C59DACFC-88C4-41F1-9CCA-CC7DE6A62343}" type="slidenum">
              <a:rPr lang="en-US" smtClean="0"/>
              <a:t>‹#›</a:t>
            </a:fld>
            <a:endParaRPr lang="en-US"/>
          </a:p>
        </p:txBody>
      </p:sp>
    </p:spTree>
    <p:extLst>
      <p:ext uri="{BB962C8B-B14F-4D97-AF65-F5344CB8AC3E}">
        <p14:creationId xmlns:p14="http://schemas.microsoft.com/office/powerpoint/2010/main" val="340580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2"/>
            <a:ext cx="9612971"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9" y="6453386"/>
            <a:ext cx="1622409" cy="404614"/>
          </a:xfrm>
        </p:spPr>
        <p:txBody>
          <a:bodyPr/>
          <a:lstStyle>
            <a:lvl1pPr>
              <a:defRPr>
                <a:solidFill>
                  <a:schemeClr val="tx2"/>
                </a:solidFill>
              </a:defRPr>
            </a:lvl1pPr>
          </a:lstStyle>
          <a:p>
            <a:fld id="{3FAD2E9B-8046-4E31-8945-6C066ABFB132}" type="datetime1">
              <a:rPr lang="en-US" smtClean="0"/>
              <a:t>5/16/2025</a:t>
            </a:fld>
            <a:endParaRPr lang="en-US"/>
          </a:p>
        </p:txBody>
      </p:sp>
      <p:sp>
        <p:nvSpPr>
          <p:cNvPr id="5" name="Footer Placeholder 4"/>
          <p:cNvSpPr>
            <a:spLocks noGrp="1"/>
          </p:cNvSpPr>
          <p:nvPr>
            <p:ph type="ftr" sz="quarter" idx="11"/>
          </p:nvPr>
        </p:nvSpPr>
        <p:spPr>
          <a:xfrm>
            <a:off x="2584313" y="6453386"/>
            <a:ext cx="7023377" cy="404614"/>
          </a:xfrm>
        </p:spPr>
        <p:txBody>
          <a:bodyPr/>
          <a:lstStyle>
            <a:lvl1pPr algn="ctr">
              <a:defRPr>
                <a:solidFill>
                  <a:schemeClr val="tx2"/>
                </a:solidFill>
              </a:defRPr>
            </a:lvl1pPr>
          </a:lstStyle>
          <a:p>
            <a:r>
              <a:rPr lang="en-US" dirty="0"/>
              <a:t>Individual Design Project 2024/2025</a:t>
            </a: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59DACFC-88C4-41F1-9CCA-CC7DE6A62343}" type="slidenum">
              <a:rPr lang="en-US" smtClean="0"/>
              <a:t>‹#›</a:t>
            </a:fld>
            <a:endParaRPr lang="en-US"/>
          </a:p>
        </p:txBody>
      </p:sp>
      <p:sp>
        <p:nvSpPr>
          <p:cNvPr id="7" name="Freeform 6"/>
          <p:cNvSpPr/>
          <p:nvPr/>
        </p:nvSpPr>
        <p:spPr bwMode="auto">
          <a:xfrm>
            <a:off x="8151963"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8151963"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89280160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6001"/>
            <a:ext cx="4447787"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6001"/>
            <a:ext cx="4447787"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D35F24-F0E1-4CDD-A91B-3A0C2F0B4E39}" type="datetime1">
              <a:rPr lang="en-US" smtClean="0"/>
              <a:t>5/16/2025</a:t>
            </a:fld>
            <a:endParaRPr lang="en-US"/>
          </a:p>
        </p:txBody>
      </p:sp>
      <p:sp>
        <p:nvSpPr>
          <p:cNvPr id="6" name="Footer Placeholder 5"/>
          <p:cNvSpPr>
            <a:spLocks noGrp="1"/>
          </p:cNvSpPr>
          <p:nvPr>
            <p:ph type="ftr" sz="quarter" idx="11"/>
          </p:nvPr>
        </p:nvSpPr>
        <p:spPr/>
        <p:txBody>
          <a:bodyPr/>
          <a:lstStyle/>
          <a:p>
            <a:r>
              <a:rPr lang="en-US" dirty="0"/>
              <a:t>Individual Design Project 2024/2025</a:t>
            </a:r>
          </a:p>
        </p:txBody>
      </p:sp>
      <p:sp>
        <p:nvSpPr>
          <p:cNvPr id="7" name="Slide Number Placeholder 6"/>
          <p:cNvSpPr>
            <a:spLocks noGrp="1"/>
          </p:cNvSpPr>
          <p:nvPr>
            <p:ph type="sldNum" sz="quarter" idx="12"/>
          </p:nvPr>
        </p:nvSpPr>
        <p:spPr/>
        <p:txBody>
          <a:bodyPr/>
          <a:lstStyle/>
          <a:p>
            <a:fld id="{C59DACFC-88C4-41F1-9CCA-CC7DE6A62343}" type="slidenum">
              <a:rPr lang="en-US" smtClean="0"/>
              <a:t>‹#›</a:t>
            </a:fld>
            <a:endParaRPr lang="en-US"/>
          </a:p>
        </p:txBody>
      </p:sp>
    </p:spTree>
    <p:extLst>
      <p:ext uri="{BB962C8B-B14F-4D97-AF65-F5344CB8AC3E}">
        <p14:creationId xmlns:p14="http://schemas.microsoft.com/office/powerpoint/2010/main" val="136315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230"/>
            <a:ext cx="4447787"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371601" y="3305209"/>
            <a:ext cx="4447785"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3" y="2349754"/>
            <a:ext cx="4447787"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525013" y="3305209"/>
            <a:ext cx="4447787"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AB2409-F569-45AB-BC01-EF05C9CA0787}" type="datetime1">
              <a:rPr lang="en-US" smtClean="0"/>
              <a:t>5/16/2025</a:t>
            </a:fld>
            <a:endParaRPr lang="en-US"/>
          </a:p>
        </p:txBody>
      </p:sp>
      <p:sp>
        <p:nvSpPr>
          <p:cNvPr id="8" name="Footer Placeholder 7"/>
          <p:cNvSpPr>
            <a:spLocks noGrp="1"/>
          </p:cNvSpPr>
          <p:nvPr>
            <p:ph type="ftr" sz="quarter" idx="11"/>
          </p:nvPr>
        </p:nvSpPr>
        <p:spPr/>
        <p:txBody>
          <a:bodyPr/>
          <a:lstStyle/>
          <a:p>
            <a:r>
              <a:rPr lang="en-US" dirty="0"/>
              <a:t>Individual Design Project 2024/2025</a:t>
            </a:r>
          </a:p>
        </p:txBody>
      </p:sp>
      <p:sp>
        <p:nvSpPr>
          <p:cNvPr id="9" name="Slide Number Placeholder 8"/>
          <p:cNvSpPr>
            <a:spLocks noGrp="1"/>
          </p:cNvSpPr>
          <p:nvPr>
            <p:ph type="sldNum" sz="quarter" idx="12"/>
          </p:nvPr>
        </p:nvSpPr>
        <p:spPr/>
        <p:txBody>
          <a:bodyPr/>
          <a:lstStyle/>
          <a:p>
            <a:fld id="{C59DACFC-88C4-41F1-9CCA-CC7DE6A62343}" type="slidenum">
              <a:rPr lang="en-US" smtClean="0"/>
              <a:t>‹#›</a:t>
            </a:fld>
            <a:endParaRPr lang="en-US"/>
          </a:p>
        </p:txBody>
      </p:sp>
    </p:spTree>
    <p:extLst>
      <p:ext uri="{BB962C8B-B14F-4D97-AF65-F5344CB8AC3E}">
        <p14:creationId xmlns:p14="http://schemas.microsoft.com/office/powerpoint/2010/main" val="3075823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E869AF-8000-4DFE-80C4-B72A59209B85}" type="datetime1">
              <a:rPr lang="en-US" smtClean="0"/>
              <a:t>5/16/2025</a:t>
            </a:fld>
            <a:endParaRPr lang="en-US"/>
          </a:p>
        </p:txBody>
      </p:sp>
      <p:sp>
        <p:nvSpPr>
          <p:cNvPr id="4" name="Footer Placeholder 3"/>
          <p:cNvSpPr>
            <a:spLocks noGrp="1"/>
          </p:cNvSpPr>
          <p:nvPr>
            <p:ph type="ftr" sz="quarter" idx="11"/>
          </p:nvPr>
        </p:nvSpPr>
        <p:spPr/>
        <p:txBody>
          <a:bodyPr/>
          <a:lstStyle/>
          <a:p>
            <a:r>
              <a:rPr lang="en-US" dirty="0"/>
              <a:t>Individual Design Project 2024/2025</a:t>
            </a:r>
          </a:p>
        </p:txBody>
      </p:sp>
      <p:sp>
        <p:nvSpPr>
          <p:cNvPr id="5" name="Slide Number Placeholder 4"/>
          <p:cNvSpPr>
            <a:spLocks noGrp="1"/>
          </p:cNvSpPr>
          <p:nvPr>
            <p:ph type="sldNum" sz="quarter" idx="12"/>
          </p:nvPr>
        </p:nvSpPr>
        <p:spPr/>
        <p:txBody>
          <a:bodyPr/>
          <a:lstStyle/>
          <a:p>
            <a:fld id="{C59DACFC-88C4-41F1-9CCA-CC7DE6A62343}" type="slidenum">
              <a:rPr lang="en-US" smtClean="0"/>
              <a:t>‹#›</a:t>
            </a:fld>
            <a:endParaRPr lang="en-US"/>
          </a:p>
        </p:txBody>
      </p:sp>
    </p:spTree>
    <p:extLst>
      <p:ext uri="{BB962C8B-B14F-4D97-AF65-F5344CB8AC3E}">
        <p14:creationId xmlns:p14="http://schemas.microsoft.com/office/powerpoint/2010/main" val="3636560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6B1DAD7-AEF4-94CB-0A1C-9EC8D442FE1A}"/>
              </a:ext>
            </a:extLst>
          </p:cNvPr>
          <p:cNvSpPr>
            <a:spLocks noGrp="1"/>
          </p:cNvSpPr>
          <p:nvPr>
            <p:ph type="dt" sz="half" idx="10"/>
          </p:nvPr>
        </p:nvSpPr>
        <p:spPr/>
        <p:txBody>
          <a:bodyPr/>
          <a:lstStyle/>
          <a:p>
            <a:fld id="{FFA7C609-AC31-49FB-B888-32693132BA4E}" type="datetime1">
              <a:rPr lang="en-US" smtClean="0"/>
              <a:t>5/16/2025</a:t>
            </a:fld>
            <a:endParaRPr lang="en-US"/>
          </a:p>
        </p:txBody>
      </p:sp>
      <p:sp>
        <p:nvSpPr>
          <p:cNvPr id="6" name="Footer Placeholder 5">
            <a:extLst>
              <a:ext uri="{FF2B5EF4-FFF2-40B4-BE49-F238E27FC236}">
                <a16:creationId xmlns:a16="http://schemas.microsoft.com/office/drawing/2014/main" id="{EE18723F-7AD3-B36A-96DD-84A4B9B54BFC}"/>
              </a:ext>
            </a:extLst>
          </p:cNvPr>
          <p:cNvSpPr>
            <a:spLocks noGrp="1"/>
          </p:cNvSpPr>
          <p:nvPr>
            <p:ph type="ftr" sz="quarter" idx="11"/>
          </p:nvPr>
        </p:nvSpPr>
        <p:spPr/>
        <p:txBody>
          <a:bodyPr/>
          <a:lstStyle/>
          <a:p>
            <a:r>
              <a:rPr lang="en-US" dirty="0"/>
              <a:t>Individual Design Project 2024/2025</a:t>
            </a:r>
          </a:p>
        </p:txBody>
      </p:sp>
      <p:sp>
        <p:nvSpPr>
          <p:cNvPr id="7" name="Slide Number Placeholder 6">
            <a:extLst>
              <a:ext uri="{FF2B5EF4-FFF2-40B4-BE49-F238E27FC236}">
                <a16:creationId xmlns:a16="http://schemas.microsoft.com/office/drawing/2014/main" id="{C0766611-546B-3E3A-C62E-8730F09EB33C}"/>
              </a:ext>
            </a:extLst>
          </p:cNvPr>
          <p:cNvSpPr>
            <a:spLocks noGrp="1"/>
          </p:cNvSpPr>
          <p:nvPr>
            <p:ph type="sldNum" sz="quarter" idx="12"/>
          </p:nvPr>
        </p:nvSpPr>
        <p:spPr/>
        <p:txBody>
          <a:bodyPr/>
          <a:lstStyle/>
          <a:p>
            <a:fld id="{C59DACFC-88C4-41F1-9CCA-CC7DE6A62343}" type="slidenum">
              <a:rPr lang="en-US" smtClean="0"/>
              <a:t>‹#›</a:t>
            </a:fld>
            <a:endParaRPr lang="en-US"/>
          </a:p>
        </p:txBody>
      </p:sp>
    </p:spTree>
    <p:extLst>
      <p:ext uri="{BB962C8B-B14F-4D97-AF65-F5344CB8AC3E}">
        <p14:creationId xmlns:p14="http://schemas.microsoft.com/office/powerpoint/2010/main" val="3146326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723901" y="6453386"/>
            <a:ext cx="1204572" cy="404614"/>
          </a:xfrm>
        </p:spPr>
        <p:txBody>
          <a:bodyPr/>
          <a:lstStyle>
            <a:lvl1pPr>
              <a:defRPr>
                <a:solidFill>
                  <a:schemeClr val="tx2"/>
                </a:solidFill>
              </a:defRPr>
            </a:lvl1pPr>
          </a:lstStyle>
          <a:p>
            <a:fld id="{350C24FF-25EA-4DBA-B7AD-F0EE5D9D66D4}" type="datetime1">
              <a:rPr lang="en-US" smtClean="0"/>
              <a:t>5/16/2025</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Individual Design Project 2024/2025</a:t>
            </a:r>
            <a:endParaRPr lang="en-US" dirty="0"/>
          </a:p>
        </p:txBody>
      </p:sp>
      <p:sp>
        <p:nvSpPr>
          <p:cNvPr id="7" name="Slide Number Placeholder 6"/>
          <p:cNvSpPr>
            <a:spLocks noGrp="1"/>
          </p:cNvSpPr>
          <p:nvPr>
            <p:ph type="sldNum" sz="quarter" idx="12"/>
          </p:nvPr>
        </p:nvSpPr>
        <p:spPr>
          <a:xfrm>
            <a:off x="9883141" y="6453386"/>
            <a:ext cx="1596292" cy="404614"/>
          </a:xfrm>
        </p:spPr>
        <p:txBody>
          <a:bodyPr/>
          <a:lstStyle>
            <a:lvl1pPr>
              <a:defRPr>
                <a:solidFill>
                  <a:schemeClr val="tx2"/>
                </a:solidFill>
              </a:defRPr>
            </a:lvl1pPr>
          </a:lstStyle>
          <a:p>
            <a:fld id="{C59DACFC-88C4-41F1-9CCA-CC7DE6A62343}" type="slidenum">
              <a:rPr lang="en-US" smtClean="0"/>
              <a:t>‹#›</a:t>
            </a:fld>
            <a:endParaRPr lang="en-US"/>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7675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000" baseline="0">
                <a:solidFill>
                  <a:schemeClr val="tx2"/>
                </a:solidFill>
              </a:defRPr>
            </a:lvl1pPr>
          </a:lstStyle>
          <a:p>
            <a:fld id="{82CC853B-24B0-44A2-884B-6AF581E2011F}" type="datetime1">
              <a:rPr lang="en-US" smtClean="0"/>
              <a:t>5/16/2025</a:t>
            </a:fld>
            <a:endParaRPr lang="en-US" dirty="0"/>
          </a:p>
        </p:txBody>
      </p:sp>
      <p:sp>
        <p:nvSpPr>
          <p:cNvPr id="5" name="Footer Placeholder 4"/>
          <p:cNvSpPr>
            <a:spLocks noGrp="1"/>
          </p:cNvSpPr>
          <p:nvPr>
            <p:ph type="ftr" sz="quarter" idx="3"/>
          </p:nvPr>
        </p:nvSpPr>
        <p:spPr>
          <a:xfrm>
            <a:off x="2893565" y="6453386"/>
            <a:ext cx="6280831" cy="404614"/>
          </a:xfrm>
          <a:prstGeom prst="rect">
            <a:avLst/>
          </a:prstGeom>
        </p:spPr>
        <p:txBody>
          <a:bodyPr vert="horz" lIns="91440" tIns="45720" rIns="91440" bIns="45720" rtlCol="0" anchor="ctr"/>
          <a:lstStyle>
            <a:lvl1pPr algn="ctr">
              <a:defRPr sz="1000" baseline="0">
                <a:solidFill>
                  <a:schemeClr val="tx2"/>
                </a:solidFill>
              </a:defRPr>
            </a:lvl1pPr>
          </a:lstStyle>
          <a:p>
            <a:r>
              <a:rPr lang="en-US" dirty="0"/>
              <a:t>Individual Design Project 2024/2025</a:t>
            </a:r>
          </a:p>
        </p:txBody>
      </p:sp>
      <p:sp>
        <p:nvSpPr>
          <p:cNvPr id="6" name="Slide Number Placeholder 5"/>
          <p:cNvSpPr>
            <a:spLocks noGrp="1"/>
          </p:cNvSpPr>
          <p:nvPr>
            <p:ph type="sldNum" sz="quarter" idx="4"/>
          </p:nvPr>
        </p:nvSpPr>
        <p:spPr>
          <a:xfrm>
            <a:off x="9472737" y="6453386"/>
            <a:ext cx="1596292" cy="404614"/>
          </a:xfrm>
          <a:prstGeom prst="rect">
            <a:avLst/>
          </a:prstGeom>
        </p:spPr>
        <p:txBody>
          <a:bodyPr vert="horz" lIns="91440" tIns="45720" rIns="91440" bIns="45720" rtlCol="0" anchor="ctr"/>
          <a:lstStyle>
            <a:lvl1pPr algn="r">
              <a:defRPr sz="1000" baseline="0">
                <a:solidFill>
                  <a:schemeClr val="tx2"/>
                </a:solidFill>
              </a:defRPr>
            </a:lvl1pPr>
          </a:lstStyle>
          <a:p>
            <a:fld id="{C59DACFC-88C4-41F1-9CCA-CC7DE6A62343}" type="slidenum">
              <a:rPr lang="en-US" smtClean="0"/>
              <a:t>‹#›</a:t>
            </a:fld>
            <a:endParaRPr lang="en-US"/>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2630724"/>
      </p:ext>
    </p:extLst>
  </p:cSld>
  <p:clrMap bg1="lt1" tx1="dk1" bg2="lt2" tx2="dk2" accent1="accent1" accent2="accent2" accent3="accent3" accent4="accent4" accent5="accent5" accent6="accent6" hlink="hlink" folHlink="folHlink"/>
  <p:sldLayoutIdLst>
    <p:sldLayoutId id="2147483751" r:id="rId1"/>
    <p:sldLayoutId id="2147483762"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hf hdr="0"/>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368">
          <p15:clr>
            <a:srgbClr val="F26B43"/>
          </p15:clr>
        </p15:guide>
        <p15:guide id="1" pos="9216">
          <p15:clr>
            <a:srgbClr val="F26B43"/>
          </p15:clr>
        </p15:guide>
        <p15:guide id="2" pos="1248">
          <p15:clr>
            <a:srgbClr val="F26B43"/>
          </p15:clr>
        </p15:guide>
        <p15:guide id="3" pos="1152">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6912">
          <p15:clr>
            <a:srgbClr val="F26B43"/>
          </p15:clr>
        </p15:guide>
        <p15:guide id="9" pos="936">
          <p15:clr>
            <a:srgbClr val="F26B43"/>
          </p15:clr>
        </p15:guide>
        <p15:guide id="10"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8.xml"/><Relationship Id="rId7" Type="http://schemas.openxmlformats.org/officeDocument/2006/relationships/image" Target="../media/image20.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1AE6CA-D60E-471F-97CF-28D1DA18E217}"/>
              </a:ext>
            </a:extLst>
          </p:cNvPr>
          <p:cNvSpPr>
            <a:spLocks noGrp="1"/>
          </p:cNvSpPr>
          <p:nvPr>
            <p:ph type="dt" sz="half" idx="10"/>
          </p:nvPr>
        </p:nvSpPr>
        <p:spPr/>
        <p:txBody>
          <a:bodyPr/>
          <a:lstStyle/>
          <a:p>
            <a:fld id="{1BC6DDEA-9F1C-4CF0-B1B6-F19453F7134C}" type="datetime1">
              <a:rPr lang="en-US" smtClean="0"/>
              <a:t>5/16/2025</a:t>
            </a:fld>
            <a:endParaRPr lang="en-US" dirty="0"/>
          </a:p>
        </p:txBody>
      </p:sp>
      <p:sp>
        <p:nvSpPr>
          <p:cNvPr id="5" name="Footer Placeholder 4">
            <a:extLst>
              <a:ext uri="{FF2B5EF4-FFF2-40B4-BE49-F238E27FC236}">
                <a16:creationId xmlns:a16="http://schemas.microsoft.com/office/drawing/2014/main" id="{93163914-B95C-47B7-B101-40822475F906}"/>
              </a:ext>
            </a:extLst>
          </p:cNvPr>
          <p:cNvSpPr>
            <a:spLocks noGrp="1"/>
          </p:cNvSpPr>
          <p:nvPr>
            <p:ph type="ftr" sz="quarter" idx="11"/>
          </p:nvPr>
        </p:nvSpPr>
        <p:spPr/>
        <p:txBody>
          <a:bodyPr/>
          <a:lstStyle/>
          <a:p>
            <a:r>
              <a:rPr lang="en-US"/>
              <a:t>Individual Design Project 2024/2025</a:t>
            </a:r>
            <a:endParaRPr lang="en-US" dirty="0"/>
          </a:p>
        </p:txBody>
      </p:sp>
      <p:sp>
        <p:nvSpPr>
          <p:cNvPr id="7" name="Subtitle 2">
            <a:extLst>
              <a:ext uri="{FF2B5EF4-FFF2-40B4-BE49-F238E27FC236}">
                <a16:creationId xmlns:a16="http://schemas.microsoft.com/office/drawing/2014/main" id="{B5CCF927-98A8-26D6-AEEA-DE159674EB44}"/>
              </a:ext>
            </a:extLst>
          </p:cNvPr>
          <p:cNvSpPr txBox="1">
            <a:spLocks/>
          </p:cNvSpPr>
          <p:nvPr/>
        </p:nvSpPr>
        <p:spPr>
          <a:xfrm>
            <a:off x="2679905" y="3851626"/>
            <a:ext cx="6831673" cy="1086237"/>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112000"/>
              </a:lnSpc>
              <a:spcBef>
                <a:spcPts val="0"/>
              </a:spcBef>
              <a:spcAft>
                <a:spcPts val="0"/>
              </a:spcAft>
              <a:buFont typeface="Franklin Gothic Book" panose="020B0503020102020204" pitchFamily="34" charset="0"/>
              <a:buNone/>
              <a:defRPr sz="1800" kern="1200" baseline="0">
                <a:solidFill>
                  <a:schemeClr val="tx2"/>
                </a:solidFill>
                <a:latin typeface="Times New Roman" panose="02020603050405020304" pitchFamily="18" charset="0"/>
                <a:ea typeface="+mn-ea"/>
                <a:cs typeface="Times New Roman" panose="02020603050405020304" pitchFamily="18" charset="0"/>
              </a:defRPr>
            </a:lvl1pPr>
            <a:lvl2pPr marL="342900" indent="0" algn="ctr" defTabSz="685800" rtl="0" eaLnBrk="1" latinLnBrk="0" hangingPunct="1">
              <a:lnSpc>
                <a:spcPct val="94000"/>
              </a:lnSpc>
              <a:spcBef>
                <a:spcPts val="500"/>
              </a:spcBef>
              <a:spcAft>
                <a:spcPts val="200"/>
              </a:spcAft>
              <a:buFont typeface="Franklin Gothic Book" panose="020B0503020102020204" pitchFamily="34" charset="0"/>
              <a:buNone/>
              <a:defRPr sz="1500" i="1" kern="1200" baseline="0">
                <a:solidFill>
                  <a:schemeClr val="tx2"/>
                </a:solidFill>
                <a:latin typeface="+mn-lt"/>
                <a:ea typeface="+mn-ea"/>
                <a:cs typeface="+mn-cs"/>
              </a:defRPr>
            </a:lvl2pPr>
            <a:lvl3pPr marL="685800" indent="0" algn="ctr" defTabSz="685800" rtl="0" eaLnBrk="1" latinLnBrk="0" hangingPunct="1">
              <a:lnSpc>
                <a:spcPct val="94000"/>
              </a:lnSpc>
              <a:spcBef>
                <a:spcPts val="500"/>
              </a:spcBef>
              <a:spcAft>
                <a:spcPts val="200"/>
              </a:spcAft>
              <a:buFont typeface="Franklin Gothic Book" panose="020B0503020102020204" pitchFamily="34" charset="0"/>
              <a:buNone/>
              <a:defRPr sz="1350" kern="1200" baseline="0">
                <a:solidFill>
                  <a:schemeClr val="tx2"/>
                </a:solidFill>
                <a:latin typeface="+mn-lt"/>
                <a:ea typeface="+mn-ea"/>
                <a:cs typeface="+mn-cs"/>
              </a:defRPr>
            </a:lvl3pPr>
            <a:lvl4pPr marL="1028700" indent="0" algn="ctr" defTabSz="685800" rtl="0" eaLnBrk="1" latinLnBrk="0" hangingPunct="1">
              <a:lnSpc>
                <a:spcPct val="94000"/>
              </a:lnSpc>
              <a:spcBef>
                <a:spcPts val="500"/>
              </a:spcBef>
              <a:spcAft>
                <a:spcPts val="200"/>
              </a:spcAft>
              <a:buFont typeface="Franklin Gothic Book" panose="020B0503020102020204" pitchFamily="34" charset="0"/>
              <a:buNone/>
              <a:defRPr sz="1200" i="1" kern="1200" baseline="0">
                <a:solidFill>
                  <a:schemeClr val="tx2"/>
                </a:solidFill>
                <a:latin typeface="+mn-lt"/>
                <a:ea typeface="+mn-ea"/>
                <a:cs typeface="+mn-cs"/>
              </a:defRPr>
            </a:lvl4pPr>
            <a:lvl5pPr marL="1371600" indent="0" algn="ctr" defTabSz="685800" rtl="0" eaLnBrk="1" latinLnBrk="0" hangingPunct="1">
              <a:lnSpc>
                <a:spcPct val="94000"/>
              </a:lnSpc>
              <a:spcBef>
                <a:spcPts val="500"/>
              </a:spcBef>
              <a:spcAft>
                <a:spcPts val="200"/>
              </a:spcAft>
              <a:buFont typeface="Franklin Gothic Book" panose="020B0503020102020204" pitchFamily="34" charset="0"/>
              <a:buNone/>
              <a:defRPr sz="1200" kern="1200" baseline="0">
                <a:solidFill>
                  <a:schemeClr val="tx2"/>
                </a:solidFill>
                <a:latin typeface="+mn-lt"/>
                <a:ea typeface="+mn-ea"/>
                <a:cs typeface="+mn-cs"/>
              </a:defRPr>
            </a:lvl5pPr>
            <a:lvl6pPr marL="1714500" indent="0" algn="ctr" defTabSz="685800" rtl="0" eaLnBrk="1" latinLnBrk="0" hangingPunct="1">
              <a:lnSpc>
                <a:spcPct val="94000"/>
              </a:lnSpc>
              <a:spcBef>
                <a:spcPts val="500"/>
              </a:spcBef>
              <a:spcAft>
                <a:spcPts val="200"/>
              </a:spcAft>
              <a:buFont typeface="Franklin Gothic Book" panose="020B0503020102020204" pitchFamily="34" charset="0"/>
              <a:buNone/>
              <a:defRPr sz="1200" i="1" kern="1200" baseline="0">
                <a:solidFill>
                  <a:schemeClr val="tx2"/>
                </a:solidFill>
                <a:latin typeface="+mn-lt"/>
                <a:ea typeface="+mn-ea"/>
                <a:cs typeface="+mn-cs"/>
              </a:defRPr>
            </a:lvl6pPr>
            <a:lvl7pPr marL="2057400" indent="0" algn="ctr" defTabSz="685800" rtl="0" eaLnBrk="1" latinLnBrk="0" hangingPunct="1">
              <a:lnSpc>
                <a:spcPct val="94000"/>
              </a:lnSpc>
              <a:spcBef>
                <a:spcPts val="500"/>
              </a:spcBef>
              <a:spcAft>
                <a:spcPts val="200"/>
              </a:spcAft>
              <a:buFont typeface="Franklin Gothic Book" panose="020B0503020102020204" pitchFamily="34" charset="0"/>
              <a:buNone/>
              <a:defRPr sz="1200" kern="1200" baseline="0">
                <a:solidFill>
                  <a:schemeClr val="tx2"/>
                </a:solidFill>
                <a:latin typeface="+mn-lt"/>
                <a:ea typeface="+mn-ea"/>
                <a:cs typeface="+mn-cs"/>
              </a:defRPr>
            </a:lvl7pPr>
            <a:lvl8pPr marL="2400300" indent="0" algn="ctr" defTabSz="685800" rtl="0" eaLnBrk="1" latinLnBrk="0" hangingPunct="1">
              <a:lnSpc>
                <a:spcPct val="94000"/>
              </a:lnSpc>
              <a:spcBef>
                <a:spcPts val="500"/>
              </a:spcBef>
              <a:spcAft>
                <a:spcPts val="200"/>
              </a:spcAft>
              <a:buFont typeface="Franklin Gothic Book" panose="020B0503020102020204" pitchFamily="34" charset="0"/>
              <a:buNone/>
              <a:defRPr sz="1200" i="1" kern="1200" baseline="0">
                <a:solidFill>
                  <a:schemeClr val="tx2"/>
                </a:solidFill>
                <a:latin typeface="+mn-lt"/>
                <a:ea typeface="+mn-ea"/>
                <a:cs typeface="+mn-cs"/>
              </a:defRPr>
            </a:lvl8pPr>
            <a:lvl9pPr marL="2743200" indent="0" algn="ctr" defTabSz="685800" rtl="0" eaLnBrk="1" latinLnBrk="0" hangingPunct="1">
              <a:lnSpc>
                <a:spcPct val="94000"/>
              </a:lnSpc>
              <a:spcBef>
                <a:spcPts val="500"/>
              </a:spcBef>
              <a:spcAft>
                <a:spcPts val="200"/>
              </a:spcAft>
              <a:buFont typeface="Franklin Gothic Book" panose="020B0503020102020204" pitchFamily="34" charset="0"/>
              <a:buNone/>
              <a:defRPr sz="1200" kern="1200" baseline="0">
                <a:solidFill>
                  <a:schemeClr val="tx2"/>
                </a:solidFill>
                <a:latin typeface="+mn-lt"/>
                <a:ea typeface="+mn-ea"/>
                <a:cs typeface="+mn-cs"/>
              </a:defRPr>
            </a:lvl9pPr>
          </a:lstStyle>
          <a:p>
            <a:r>
              <a:rPr lang="en-GB" dirty="0"/>
              <a:t>W.M.S.F Weerasinghe</a:t>
            </a:r>
          </a:p>
          <a:p>
            <a:r>
              <a:rPr lang="en-GB" dirty="0"/>
              <a:t>D/ENG/23/0201/ET</a:t>
            </a:r>
          </a:p>
          <a:p>
            <a:r>
              <a:rPr lang="en-GB" dirty="0"/>
              <a:t>STREAM: E</a:t>
            </a:r>
            <a:r>
              <a:rPr lang="en-US" dirty="0"/>
              <a:t>T</a:t>
            </a:r>
            <a:endParaRPr lang="en-GB" dirty="0"/>
          </a:p>
          <a:p>
            <a:r>
              <a:rPr lang="en-GB" dirty="0"/>
              <a:t>Progress Presentation of Individual Design Project</a:t>
            </a:r>
            <a:endParaRPr lang="en-US" altLang="en-GB" dirty="0"/>
          </a:p>
        </p:txBody>
      </p:sp>
      <p:sp>
        <p:nvSpPr>
          <p:cNvPr id="11" name="Title 10">
            <a:extLst>
              <a:ext uri="{FF2B5EF4-FFF2-40B4-BE49-F238E27FC236}">
                <a16:creationId xmlns:a16="http://schemas.microsoft.com/office/drawing/2014/main" id="{839FA0E1-8019-4E01-2622-717D6571223D}"/>
              </a:ext>
            </a:extLst>
          </p:cNvPr>
          <p:cNvSpPr>
            <a:spLocks noGrp="1"/>
          </p:cNvSpPr>
          <p:nvPr>
            <p:ph type="ctrTitle"/>
          </p:nvPr>
        </p:nvSpPr>
        <p:spPr>
          <a:xfrm>
            <a:off x="1915128" y="1324116"/>
            <a:ext cx="8361229" cy="2098226"/>
          </a:xfrm>
        </p:spPr>
        <p:txBody>
          <a:bodyPr/>
          <a:lstStyle/>
          <a:p>
            <a:r>
              <a:rPr lang="en-US" dirty="0">
                <a:latin typeface="Times New Roman" panose="02020603050405020304" pitchFamily="18" charset="0"/>
                <a:cs typeface="Times New Roman" panose="02020603050405020304" pitchFamily="18" charset="0"/>
              </a:rPr>
              <a:t>Design and Implementation of an Integrated Smart Vehicle Safety System</a:t>
            </a:r>
          </a:p>
        </p:txBody>
      </p:sp>
      <p:sp>
        <p:nvSpPr>
          <p:cNvPr id="2" name="Slide Number Placeholder 1">
            <a:extLst>
              <a:ext uri="{FF2B5EF4-FFF2-40B4-BE49-F238E27FC236}">
                <a16:creationId xmlns:a16="http://schemas.microsoft.com/office/drawing/2014/main" id="{2F34612F-49B0-4D45-A895-5E9F6B7784AD}"/>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403413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BD1E36-DF05-4A51-9BF8-E843F487B6FA}"/>
              </a:ext>
            </a:extLst>
          </p:cNvPr>
          <p:cNvSpPr>
            <a:spLocks noGrp="1"/>
          </p:cNvSpPr>
          <p:nvPr>
            <p:ph type="dt" sz="half" idx="10"/>
          </p:nvPr>
        </p:nvSpPr>
        <p:spPr/>
        <p:txBody>
          <a:bodyPr/>
          <a:lstStyle/>
          <a:p>
            <a:fld id="{EDF795FB-5AF3-47CB-AD96-37541A7E730E}" type="datetime1">
              <a:rPr lang="en-US" smtClean="0"/>
              <a:t>5/16/2025</a:t>
            </a:fld>
            <a:endParaRPr lang="en-US"/>
          </a:p>
        </p:txBody>
      </p:sp>
      <p:sp>
        <p:nvSpPr>
          <p:cNvPr id="3" name="Footer Placeholder 2">
            <a:extLst>
              <a:ext uri="{FF2B5EF4-FFF2-40B4-BE49-F238E27FC236}">
                <a16:creationId xmlns:a16="http://schemas.microsoft.com/office/drawing/2014/main" id="{4EEE42AB-165E-4959-89AB-C89207D082C1}"/>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6E35F54B-D897-4EAE-8F3F-48BD4B9647D8}"/>
              </a:ext>
            </a:extLst>
          </p:cNvPr>
          <p:cNvSpPr>
            <a:spLocks noGrp="1"/>
          </p:cNvSpPr>
          <p:nvPr>
            <p:ph type="sldNum" sz="quarter" idx="12"/>
          </p:nvPr>
        </p:nvSpPr>
        <p:spPr/>
        <p:txBody>
          <a:bodyPr/>
          <a:lstStyle/>
          <a:p>
            <a:fld id="{C59DACFC-88C4-41F1-9CCA-CC7DE6A62343}" type="slidenum">
              <a:rPr lang="en-US" smtClean="0"/>
              <a:t>10</a:t>
            </a:fld>
            <a:endParaRPr lang="en-US"/>
          </a:p>
        </p:txBody>
      </p:sp>
      <p:pic>
        <p:nvPicPr>
          <p:cNvPr id="6" name="Picture 5">
            <a:extLst>
              <a:ext uri="{FF2B5EF4-FFF2-40B4-BE49-F238E27FC236}">
                <a16:creationId xmlns:a16="http://schemas.microsoft.com/office/drawing/2014/main" id="{ADC891EA-0791-45F2-9316-D7FD0A1AB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361" y="282608"/>
            <a:ext cx="3666392" cy="2621943"/>
          </a:xfrm>
          <a:prstGeom prst="rect">
            <a:avLst/>
          </a:prstGeom>
        </p:spPr>
      </p:pic>
      <p:cxnSp>
        <p:nvCxnSpPr>
          <p:cNvPr id="10" name="Straight Arrow Connector 9">
            <a:extLst>
              <a:ext uri="{FF2B5EF4-FFF2-40B4-BE49-F238E27FC236}">
                <a16:creationId xmlns:a16="http://schemas.microsoft.com/office/drawing/2014/main" id="{33A45342-4C21-44A9-8A61-A7859228F8F6}"/>
              </a:ext>
            </a:extLst>
          </p:cNvPr>
          <p:cNvCxnSpPr>
            <a:cxnSpLocks/>
          </p:cNvCxnSpPr>
          <p:nvPr/>
        </p:nvCxnSpPr>
        <p:spPr>
          <a:xfrm>
            <a:off x="4760260" y="1470212"/>
            <a:ext cx="1676400" cy="0"/>
          </a:xfrm>
          <a:prstGeom prst="straightConnector1">
            <a:avLst/>
          </a:prstGeom>
          <a:ln w="762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245E1E9-EEF0-434F-B281-42165BC96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047" y="265241"/>
            <a:ext cx="3968981" cy="2639309"/>
          </a:xfrm>
          <a:prstGeom prst="rect">
            <a:avLst/>
          </a:prstGeom>
        </p:spPr>
      </p:pic>
      <p:pic>
        <p:nvPicPr>
          <p:cNvPr id="7" name="Picture 6">
            <a:extLst>
              <a:ext uri="{FF2B5EF4-FFF2-40B4-BE49-F238E27FC236}">
                <a16:creationId xmlns:a16="http://schemas.microsoft.com/office/drawing/2014/main" id="{B59DB68D-CEC5-4FB9-A865-D1C495987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027" y="3351071"/>
            <a:ext cx="3541059" cy="2655794"/>
          </a:xfrm>
          <a:prstGeom prst="rect">
            <a:avLst/>
          </a:prstGeom>
        </p:spPr>
      </p:pic>
      <p:pic>
        <p:nvPicPr>
          <p:cNvPr id="9" name="Picture 8">
            <a:extLst>
              <a:ext uri="{FF2B5EF4-FFF2-40B4-BE49-F238E27FC236}">
                <a16:creationId xmlns:a16="http://schemas.microsoft.com/office/drawing/2014/main" id="{64897469-95E6-4477-87C6-C79FE45173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0075" y="3351071"/>
            <a:ext cx="3646042" cy="2639309"/>
          </a:xfrm>
          <a:prstGeom prst="rect">
            <a:avLst/>
          </a:prstGeom>
        </p:spPr>
      </p:pic>
      <p:pic>
        <p:nvPicPr>
          <p:cNvPr id="12" name="Picture 11">
            <a:extLst>
              <a:ext uri="{FF2B5EF4-FFF2-40B4-BE49-F238E27FC236}">
                <a16:creationId xmlns:a16="http://schemas.microsoft.com/office/drawing/2014/main" id="{2A43E65F-CC59-4B33-BBB6-787C989E8D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4106" y="3351071"/>
            <a:ext cx="1502781" cy="2639308"/>
          </a:xfrm>
          <a:prstGeom prst="rect">
            <a:avLst/>
          </a:prstGeom>
        </p:spPr>
      </p:pic>
      <p:pic>
        <p:nvPicPr>
          <p:cNvPr id="15" name="Picture 14">
            <a:extLst>
              <a:ext uri="{FF2B5EF4-FFF2-40B4-BE49-F238E27FC236}">
                <a16:creationId xmlns:a16="http://schemas.microsoft.com/office/drawing/2014/main" id="{D9463B44-038A-460F-A126-7FB1679338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6887" y="3351071"/>
            <a:ext cx="1596292" cy="2639308"/>
          </a:xfrm>
          <a:prstGeom prst="rect">
            <a:avLst/>
          </a:prstGeom>
        </p:spPr>
      </p:pic>
    </p:spTree>
    <p:extLst>
      <p:ext uri="{BB962C8B-B14F-4D97-AF65-F5344CB8AC3E}">
        <p14:creationId xmlns:p14="http://schemas.microsoft.com/office/powerpoint/2010/main" val="2158687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EA433C-8DC3-4D6F-B98C-3DB523D91830}"/>
              </a:ext>
            </a:extLst>
          </p:cNvPr>
          <p:cNvSpPr>
            <a:spLocks noGrp="1"/>
          </p:cNvSpPr>
          <p:nvPr>
            <p:ph type="dt" sz="half" idx="10"/>
          </p:nvPr>
        </p:nvSpPr>
        <p:spPr/>
        <p:txBody>
          <a:bodyPr/>
          <a:lstStyle/>
          <a:p>
            <a:fld id="{FFA7C609-AC31-49FB-B888-32693132BA4E}" type="datetime1">
              <a:rPr lang="en-US" smtClean="0"/>
              <a:t>5/16/2025</a:t>
            </a:fld>
            <a:endParaRPr lang="en-US"/>
          </a:p>
        </p:txBody>
      </p:sp>
      <p:sp>
        <p:nvSpPr>
          <p:cNvPr id="3" name="Footer Placeholder 2">
            <a:extLst>
              <a:ext uri="{FF2B5EF4-FFF2-40B4-BE49-F238E27FC236}">
                <a16:creationId xmlns:a16="http://schemas.microsoft.com/office/drawing/2014/main" id="{D600AF20-C288-45BC-8970-FAB41181CB03}"/>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9E10D32D-25DB-4F65-81AA-3114AF6DCE42}"/>
              </a:ext>
            </a:extLst>
          </p:cNvPr>
          <p:cNvSpPr>
            <a:spLocks noGrp="1"/>
          </p:cNvSpPr>
          <p:nvPr>
            <p:ph type="sldNum" sz="quarter" idx="12"/>
          </p:nvPr>
        </p:nvSpPr>
        <p:spPr/>
        <p:txBody>
          <a:bodyPr/>
          <a:lstStyle/>
          <a:p>
            <a:fld id="{C59DACFC-88C4-41F1-9CCA-CC7DE6A62343}" type="slidenum">
              <a:rPr lang="en-US" smtClean="0"/>
              <a:t>11</a:t>
            </a:fld>
            <a:endParaRPr lang="en-US"/>
          </a:p>
        </p:txBody>
      </p:sp>
      <p:pic>
        <p:nvPicPr>
          <p:cNvPr id="6" name="Picture 5">
            <a:extLst>
              <a:ext uri="{FF2B5EF4-FFF2-40B4-BE49-F238E27FC236}">
                <a16:creationId xmlns:a16="http://schemas.microsoft.com/office/drawing/2014/main" id="{C4DD7876-5F44-466C-A5E9-15CC48A9987E}"/>
              </a:ext>
            </a:extLst>
          </p:cNvPr>
          <p:cNvPicPr>
            <a:picLocks noChangeAspect="1"/>
          </p:cNvPicPr>
          <p:nvPr/>
        </p:nvPicPr>
        <p:blipFill rotWithShape="1">
          <a:blip r:embed="rId4">
            <a:extLst>
              <a:ext uri="{28A0092B-C50C-407E-A947-70E740481C1C}">
                <a14:useLocalDpi xmlns:a14="http://schemas.microsoft.com/office/drawing/2010/main" val="0"/>
              </a:ext>
            </a:extLst>
          </a:blip>
          <a:srcRect t="11175" b="19484"/>
          <a:stretch/>
        </p:blipFill>
        <p:spPr>
          <a:xfrm>
            <a:off x="684683" y="1085768"/>
            <a:ext cx="3076015" cy="5466230"/>
          </a:xfrm>
          <a:prstGeom prst="rect">
            <a:avLst/>
          </a:prstGeom>
        </p:spPr>
      </p:pic>
      <p:pic>
        <p:nvPicPr>
          <p:cNvPr id="8" name="Picture 7">
            <a:extLst>
              <a:ext uri="{FF2B5EF4-FFF2-40B4-BE49-F238E27FC236}">
                <a16:creationId xmlns:a16="http://schemas.microsoft.com/office/drawing/2014/main" id="{750D95EB-0EF0-4C4A-82BA-A6A0FF220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0698" y="1085768"/>
            <a:ext cx="2771697" cy="2078773"/>
          </a:xfrm>
          <a:prstGeom prst="rect">
            <a:avLst/>
          </a:prstGeom>
        </p:spPr>
      </p:pic>
      <p:pic>
        <p:nvPicPr>
          <p:cNvPr id="10" name="Picture 9">
            <a:extLst>
              <a:ext uri="{FF2B5EF4-FFF2-40B4-BE49-F238E27FC236}">
                <a16:creationId xmlns:a16="http://schemas.microsoft.com/office/drawing/2014/main" id="{21BB81C8-6401-405A-93C6-E118A2E1BB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698" y="4781799"/>
            <a:ext cx="2771697" cy="1802070"/>
          </a:xfrm>
          <a:prstGeom prst="rect">
            <a:avLst/>
          </a:prstGeom>
        </p:spPr>
      </p:pic>
      <p:pic>
        <p:nvPicPr>
          <p:cNvPr id="12" name="Picture 11">
            <a:extLst>
              <a:ext uri="{FF2B5EF4-FFF2-40B4-BE49-F238E27FC236}">
                <a16:creationId xmlns:a16="http://schemas.microsoft.com/office/drawing/2014/main" id="{34B45AEE-F8FF-41DA-9F13-66E90BF32833}"/>
              </a:ext>
            </a:extLst>
          </p:cNvPr>
          <p:cNvPicPr>
            <a:picLocks noChangeAspect="1"/>
          </p:cNvPicPr>
          <p:nvPr/>
        </p:nvPicPr>
        <p:blipFill rotWithShape="1">
          <a:blip r:embed="rId7">
            <a:extLst>
              <a:ext uri="{28A0092B-C50C-407E-A947-70E740481C1C}">
                <a14:useLocalDpi xmlns:a14="http://schemas.microsoft.com/office/drawing/2010/main" val="0"/>
              </a:ext>
            </a:extLst>
          </a:blip>
          <a:srcRect l="1872" t="10404" b="13253"/>
          <a:stretch/>
        </p:blipFill>
        <p:spPr>
          <a:xfrm>
            <a:off x="3760698" y="3164541"/>
            <a:ext cx="2771697" cy="1617258"/>
          </a:xfrm>
          <a:prstGeom prst="rect">
            <a:avLst/>
          </a:prstGeom>
        </p:spPr>
      </p:pic>
      <p:sp>
        <p:nvSpPr>
          <p:cNvPr id="13" name="TextBox 12">
            <a:extLst>
              <a:ext uri="{FF2B5EF4-FFF2-40B4-BE49-F238E27FC236}">
                <a16:creationId xmlns:a16="http://schemas.microsoft.com/office/drawing/2014/main" id="{FC722187-930C-47FB-A86E-1689967A1F4D}"/>
              </a:ext>
            </a:extLst>
          </p:cNvPr>
          <p:cNvSpPr txBox="1"/>
          <p:nvPr/>
        </p:nvSpPr>
        <p:spPr>
          <a:xfrm>
            <a:off x="753035" y="179294"/>
            <a:ext cx="4303059"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Final Prototype</a:t>
            </a:r>
          </a:p>
        </p:txBody>
      </p:sp>
      <p:pic>
        <p:nvPicPr>
          <p:cNvPr id="7" name="video2">
            <a:hlinkClick r:id="" action="ppaction://media"/>
            <a:extLst>
              <a:ext uri="{FF2B5EF4-FFF2-40B4-BE49-F238E27FC236}">
                <a16:creationId xmlns:a16="http://schemas.microsoft.com/office/drawing/2014/main" id="{103443B4-A29B-41B5-BB12-123AD597392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10283" y="179294"/>
            <a:ext cx="3657600" cy="6215809"/>
          </a:xfrm>
          <a:prstGeom prst="rect">
            <a:avLst/>
          </a:prstGeom>
        </p:spPr>
      </p:pic>
    </p:spTree>
    <p:extLst>
      <p:ext uri="{BB962C8B-B14F-4D97-AF65-F5344CB8AC3E}">
        <p14:creationId xmlns:p14="http://schemas.microsoft.com/office/powerpoint/2010/main" val="315977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48C49-FEEE-9793-286B-48E3D69B24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42328-9DC6-4F22-22F8-6FEED8F43B09}"/>
              </a:ext>
            </a:extLst>
          </p:cNvPr>
          <p:cNvSpPr>
            <a:spLocks noGrp="1"/>
          </p:cNvSpPr>
          <p:nvPr>
            <p:ph type="title"/>
          </p:nvPr>
        </p:nvSpPr>
        <p:spPr>
          <a:xfrm>
            <a:off x="1371600" y="685800"/>
            <a:ext cx="9601200" cy="828207"/>
          </a:xfrm>
        </p:spPr>
        <p:txBody>
          <a:bodyPr/>
          <a:lstStyle/>
          <a:p>
            <a:r>
              <a:rPr lang="en-GB" dirty="0">
                <a:latin typeface="Times New Roman" panose="02020603050405020304" pitchFamily="18" charset="0"/>
                <a:cs typeface="Times New Roman" panose="02020603050405020304" pitchFamily="18" charset="0"/>
              </a:rPr>
              <a:t>Components</a:t>
            </a:r>
          </a:p>
        </p:txBody>
      </p:sp>
      <p:sp>
        <p:nvSpPr>
          <p:cNvPr id="3" name="Content Placeholder 2">
            <a:extLst>
              <a:ext uri="{FF2B5EF4-FFF2-40B4-BE49-F238E27FC236}">
                <a16:creationId xmlns:a16="http://schemas.microsoft.com/office/drawing/2014/main" id="{90B9ED99-F0A4-FC21-4E3A-069072AB0BC7}"/>
              </a:ext>
            </a:extLst>
          </p:cNvPr>
          <p:cNvSpPr>
            <a:spLocks noGrp="1"/>
          </p:cNvSpPr>
          <p:nvPr>
            <p:ph idx="1"/>
          </p:nvPr>
        </p:nvSpPr>
        <p:spPr>
          <a:xfrm>
            <a:off x="1122971" y="1986197"/>
            <a:ext cx="9601200" cy="4871803"/>
          </a:xfrm>
        </p:spPr>
        <p:txBody>
          <a:bodyPr>
            <a:normAutofit/>
          </a:bodyPr>
          <a:lstStyle/>
          <a:p>
            <a:pPr>
              <a:buFont typeface="+mj-lt"/>
              <a:buAutoNum type="arabicPeriod"/>
            </a:pPr>
            <a:r>
              <a:rPr lang="en-US" b="1" dirty="0">
                <a:latin typeface="Times New Roman" panose="02020603050405020304" pitchFamily="18" charset="0"/>
                <a:cs typeface="Times New Roman" panose="02020603050405020304" pitchFamily="18" charset="0"/>
              </a:rPr>
              <a:t>ESP32 Devkit</a:t>
            </a:r>
            <a:r>
              <a:rPr lang="en-US" dirty="0">
                <a:latin typeface="Times New Roman" panose="02020603050405020304" pitchFamily="18" charset="0"/>
                <a:cs typeface="Times New Roman" panose="02020603050405020304" pitchFamily="18" charset="0"/>
              </a:rPr>
              <a:t> – Microcontroller</a:t>
            </a:r>
          </a:p>
          <a:p>
            <a:pPr>
              <a:buFont typeface="+mj-lt"/>
              <a:buAutoNum type="arabicPeriod"/>
            </a:pPr>
            <a:r>
              <a:rPr lang="en-US" b="1" dirty="0">
                <a:latin typeface="Times New Roman" panose="02020603050405020304" pitchFamily="18" charset="0"/>
                <a:cs typeface="Times New Roman" panose="02020603050405020304" pitchFamily="18" charset="0"/>
              </a:rPr>
              <a:t>Temperature Sensor</a:t>
            </a:r>
            <a:r>
              <a:rPr lang="en-US" dirty="0">
                <a:latin typeface="Times New Roman" panose="02020603050405020304" pitchFamily="18" charset="0"/>
                <a:cs typeface="Times New Roman" panose="02020603050405020304" pitchFamily="18" charset="0"/>
              </a:rPr>
              <a:t> – For monitoring vehicle temperature</a:t>
            </a:r>
          </a:p>
          <a:p>
            <a:pPr>
              <a:buFont typeface="+mj-lt"/>
              <a:buAutoNum type="arabicPeriod"/>
            </a:pPr>
            <a:r>
              <a:rPr lang="en-US" b="1" dirty="0">
                <a:latin typeface="Times New Roman" panose="02020603050405020304" pitchFamily="18" charset="0"/>
                <a:cs typeface="Times New Roman" panose="02020603050405020304" pitchFamily="18" charset="0"/>
              </a:rPr>
              <a:t>Alcohol sensor </a:t>
            </a:r>
            <a:r>
              <a:rPr lang="en-US" dirty="0">
                <a:latin typeface="Times New Roman" panose="02020603050405020304" pitchFamily="18" charset="0"/>
                <a:cs typeface="Times New Roman" panose="02020603050405020304" pitchFamily="18" charset="0"/>
              </a:rPr>
              <a:t>–for detecting alcohol</a:t>
            </a:r>
          </a:p>
          <a:p>
            <a:pPr>
              <a:buFont typeface="+mj-lt"/>
              <a:buAutoNum type="arabicPeriod"/>
            </a:pPr>
            <a:r>
              <a:rPr lang="en-US" b="1" dirty="0">
                <a:latin typeface="Times New Roman" panose="02020603050405020304" pitchFamily="18" charset="0"/>
                <a:cs typeface="Times New Roman" panose="02020603050405020304" pitchFamily="18" charset="0"/>
              </a:rPr>
              <a:t>Vibration Sensor</a:t>
            </a:r>
            <a:r>
              <a:rPr lang="en-US" dirty="0">
                <a:latin typeface="Times New Roman" panose="02020603050405020304" pitchFamily="18" charset="0"/>
                <a:cs typeface="Times New Roman" panose="02020603050405020304" pitchFamily="18" charset="0"/>
              </a:rPr>
              <a:t> – To detect sudden movements or impacts</a:t>
            </a:r>
          </a:p>
          <a:p>
            <a:pPr>
              <a:buFont typeface="+mj-lt"/>
              <a:buAutoNum type="arabicPeriod"/>
            </a:pPr>
            <a:r>
              <a:rPr lang="en-US" b="1" dirty="0">
                <a:latin typeface="Times New Roman" panose="02020603050405020304" pitchFamily="18" charset="0"/>
                <a:cs typeface="Times New Roman" panose="02020603050405020304" pitchFamily="18" charset="0"/>
              </a:rPr>
              <a:t>GPS Module </a:t>
            </a:r>
            <a:r>
              <a:rPr lang="en-US" dirty="0">
                <a:latin typeface="Times New Roman" panose="02020603050405020304" pitchFamily="18" charset="0"/>
                <a:cs typeface="Times New Roman" panose="02020603050405020304" pitchFamily="18" charset="0"/>
              </a:rPr>
              <a:t> – For real-time vehicle location tracking</a:t>
            </a:r>
          </a:p>
          <a:p>
            <a:pPr>
              <a:buFont typeface="+mj-lt"/>
              <a:buAutoNum type="arabicPeriod"/>
            </a:pPr>
            <a:r>
              <a:rPr lang="en-US" b="1" dirty="0">
                <a:latin typeface="Times New Roman" panose="02020603050405020304" pitchFamily="18" charset="0"/>
                <a:cs typeface="Times New Roman" panose="02020603050405020304" pitchFamily="18" charset="0"/>
              </a:rPr>
              <a:t>GSM Module </a:t>
            </a:r>
            <a:r>
              <a:rPr lang="en-US" dirty="0">
                <a:latin typeface="Times New Roman" panose="02020603050405020304" pitchFamily="18" charset="0"/>
                <a:cs typeface="Times New Roman" panose="02020603050405020304" pitchFamily="18" charset="0"/>
              </a:rPr>
              <a:t>– For sending alerts via SMS</a:t>
            </a:r>
          </a:p>
          <a:p>
            <a:pPr marL="0" indent="0">
              <a:buNone/>
            </a:pP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B49F010-D13E-A9CC-EA02-5DD4D43C145D}"/>
              </a:ext>
            </a:extLst>
          </p:cNvPr>
          <p:cNvSpPr>
            <a:spLocks noGrp="1"/>
          </p:cNvSpPr>
          <p:nvPr>
            <p:ph type="dt" sz="half" idx="10"/>
          </p:nvPr>
        </p:nvSpPr>
        <p:spPr/>
        <p:txBody>
          <a:bodyPr/>
          <a:lstStyle/>
          <a:p>
            <a:fld id="{86DCF92C-8A08-4E48-A988-13982C25BE65}" type="datetime1">
              <a:rPr lang="en-US" smtClean="0"/>
              <a:t>5/16/2025</a:t>
            </a:fld>
            <a:endParaRPr lang="en-US"/>
          </a:p>
        </p:txBody>
      </p:sp>
      <p:sp>
        <p:nvSpPr>
          <p:cNvPr id="5" name="Footer Placeholder 4">
            <a:extLst>
              <a:ext uri="{FF2B5EF4-FFF2-40B4-BE49-F238E27FC236}">
                <a16:creationId xmlns:a16="http://schemas.microsoft.com/office/drawing/2014/main" id="{8D6D0C45-585F-07A0-6C14-CF90F5B871BD}"/>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A0C4955B-BC0C-C18D-E992-D72E1A328D31}"/>
              </a:ext>
            </a:extLst>
          </p:cNvPr>
          <p:cNvSpPr>
            <a:spLocks noGrp="1"/>
          </p:cNvSpPr>
          <p:nvPr>
            <p:ph type="sldNum" sz="quarter" idx="12"/>
          </p:nvPr>
        </p:nvSpPr>
        <p:spPr/>
        <p:txBody>
          <a:bodyPr/>
          <a:lstStyle/>
          <a:p>
            <a:fld id="{C59DACFC-88C4-41F1-9CCA-CC7DE6A62343}" type="slidenum">
              <a:rPr lang="en-US" smtClean="0"/>
              <a:t>12</a:t>
            </a:fld>
            <a:endParaRPr lang="en-US"/>
          </a:p>
        </p:txBody>
      </p:sp>
    </p:spTree>
    <p:extLst>
      <p:ext uri="{BB962C8B-B14F-4D97-AF65-F5344CB8AC3E}">
        <p14:creationId xmlns:p14="http://schemas.microsoft.com/office/powerpoint/2010/main" val="1924511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C415A8-D41A-408A-988A-D344BBD00262}"/>
              </a:ext>
            </a:extLst>
          </p:cNvPr>
          <p:cNvSpPr>
            <a:spLocks noGrp="1"/>
          </p:cNvSpPr>
          <p:nvPr>
            <p:ph type="dt" sz="half" idx="10"/>
          </p:nvPr>
        </p:nvSpPr>
        <p:spPr/>
        <p:txBody>
          <a:bodyPr/>
          <a:lstStyle/>
          <a:p>
            <a:fld id="{E501EED2-1DC8-4DD9-AFEB-555A912DE88B}" type="datetime1">
              <a:rPr lang="en-US" smtClean="0"/>
              <a:t>5/16/2025</a:t>
            </a:fld>
            <a:endParaRPr lang="en-US"/>
          </a:p>
        </p:txBody>
      </p:sp>
      <p:sp>
        <p:nvSpPr>
          <p:cNvPr id="3" name="Footer Placeholder 2">
            <a:extLst>
              <a:ext uri="{FF2B5EF4-FFF2-40B4-BE49-F238E27FC236}">
                <a16:creationId xmlns:a16="http://schemas.microsoft.com/office/drawing/2014/main" id="{59C92F2C-40A6-41D3-827C-9E647ED8A908}"/>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75CB8294-88FC-46B4-AB38-BCCBD294EB59}"/>
              </a:ext>
            </a:extLst>
          </p:cNvPr>
          <p:cNvSpPr>
            <a:spLocks noGrp="1"/>
          </p:cNvSpPr>
          <p:nvPr>
            <p:ph type="sldNum" sz="quarter" idx="12"/>
          </p:nvPr>
        </p:nvSpPr>
        <p:spPr/>
        <p:txBody>
          <a:bodyPr/>
          <a:lstStyle/>
          <a:p>
            <a:fld id="{C59DACFC-88C4-41F1-9CCA-CC7DE6A62343}" type="slidenum">
              <a:rPr lang="en-US" smtClean="0"/>
              <a:t>13</a:t>
            </a:fld>
            <a:endParaRPr lang="en-US"/>
          </a:p>
        </p:txBody>
      </p:sp>
      <p:sp>
        <p:nvSpPr>
          <p:cNvPr id="5" name="TextBox 4">
            <a:extLst>
              <a:ext uri="{FF2B5EF4-FFF2-40B4-BE49-F238E27FC236}">
                <a16:creationId xmlns:a16="http://schemas.microsoft.com/office/drawing/2014/main" id="{81024AC2-13BD-4310-9A8F-10AF43906772}"/>
              </a:ext>
            </a:extLst>
          </p:cNvPr>
          <p:cNvSpPr txBox="1"/>
          <p:nvPr/>
        </p:nvSpPr>
        <p:spPr>
          <a:xfrm>
            <a:off x="1390650" y="698839"/>
            <a:ext cx="8382000" cy="2677656"/>
          </a:xfrm>
          <a:prstGeom prst="rect">
            <a:avLst/>
          </a:prstGeom>
          <a:noFill/>
        </p:spPr>
        <p:txBody>
          <a:bodyPr wrap="square" rtlCol="0">
            <a:spAutoFit/>
          </a:bodyPr>
          <a:lstStyle/>
          <a:p>
            <a:pPr marL="457200" indent="-457200">
              <a:lnSpc>
                <a:spcPct val="150000"/>
              </a:lnSpc>
              <a:buFont typeface="+mj-lt"/>
              <a:buAutoNum type="arabicPeriod" startAt="10"/>
            </a:pPr>
            <a:r>
              <a:rPr lang="en-US" sz="2000" b="1" dirty="0">
                <a:latin typeface="Times New Roman" panose="02020603050405020304" pitchFamily="18" charset="0"/>
                <a:cs typeface="Times New Roman" panose="02020603050405020304" pitchFamily="18" charset="0"/>
              </a:rPr>
              <a:t>L298N Motor Driver</a:t>
            </a:r>
            <a:r>
              <a:rPr lang="en-US" sz="2000" dirty="0">
                <a:latin typeface="Times New Roman" panose="02020603050405020304" pitchFamily="18" charset="0"/>
                <a:cs typeface="Times New Roman" panose="02020603050405020304" pitchFamily="18" charset="0"/>
              </a:rPr>
              <a:t> – For controlling motor speed and direction</a:t>
            </a:r>
          </a:p>
          <a:p>
            <a:pPr marL="457200" indent="-457200">
              <a:lnSpc>
                <a:spcPct val="150000"/>
              </a:lnSpc>
              <a:buFont typeface="+mj-lt"/>
              <a:buAutoNum type="arabicPeriod" startAt="10"/>
            </a:pPr>
            <a:r>
              <a:rPr lang="en-US" sz="2000" b="1" dirty="0">
                <a:latin typeface="Times New Roman" panose="02020603050405020304" pitchFamily="18" charset="0"/>
                <a:cs typeface="Times New Roman" panose="02020603050405020304" pitchFamily="18" charset="0"/>
              </a:rPr>
              <a:t>Switches</a:t>
            </a:r>
            <a:r>
              <a:rPr lang="en-US" sz="2000" dirty="0">
                <a:latin typeface="Times New Roman" panose="02020603050405020304" pitchFamily="18" charset="0"/>
                <a:cs typeface="Times New Roman" panose="02020603050405020304" pitchFamily="18" charset="0"/>
              </a:rPr>
              <a:t> – For manual control and system reset</a:t>
            </a:r>
          </a:p>
          <a:p>
            <a:pPr marL="457200" indent="-457200">
              <a:lnSpc>
                <a:spcPct val="150000"/>
              </a:lnSpc>
              <a:buFont typeface="+mj-lt"/>
              <a:buAutoNum type="arabicPeriod" startAt="10"/>
            </a:pPr>
            <a:r>
              <a:rPr lang="en-US" sz="2000" b="1" dirty="0">
                <a:latin typeface="Times New Roman" panose="02020603050405020304" pitchFamily="18" charset="0"/>
                <a:cs typeface="Times New Roman" panose="02020603050405020304" pitchFamily="18" charset="0"/>
              </a:rPr>
              <a:t>LEDs</a:t>
            </a:r>
            <a:r>
              <a:rPr lang="en-US" sz="2000" dirty="0">
                <a:latin typeface="Times New Roman" panose="02020603050405020304" pitchFamily="18" charset="0"/>
                <a:cs typeface="Times New Roman" panose="02020603050405020304" pitchFamily="18" charset="0"/>
              </a:rPr>
              <a:t> </a:t>
            </a:r>
          </a:p>
          <a:p>
            <a:pPr marL="457200" indent="-457200">
              <a:lnSpc>
                <a:spcPct val="150000"/>
              </a:lnSpc>
              <a:buFont typeface="+mj-lt"/>
              <a:buAutoNum type="arabicPeriod" startAt="10"/>
            </a:pPr>
            <a:r>
              <a:rPr lang="en-US" sz="2000" b="1" dirty="0">
                <a:latin typeface="Times New Roman" panose="02020603050405020304" pitchFamily="18" charset="0"/>
                <a:cs typeface="Times New Roman" panose="02020603050405020304" pitchFamily="18" charset="0"/>
              </a:rPr>
              <a:t>Cables and Connectors</a:t>
            </a:r>
            <a:r>
              <a:rPr lang="en-US" sz="2000" dirty="0">
                <a:latin typeface="Times New Roman" panose="02020603050405020304" pitchFamily="18" charset="0"/>
                <a:cs typeface="Times New Roman" panose="02020603050405020304" pitchFamily="18" charset="0"/>
              </a:rPr>
              <a:t> – For wiring and connections</a:t>
            </a:r>
          </a:p>
          <a:p>
            <a:pPr marL="457200" indent="-457200">
              <a:lnSpc>
                <a:spcPct val="150000"/>
              </a:lnSpc>
              <a:buFont typeface="+mj-lt"/>
              <a:buAutoNum type="arabicPeriod" startAt="10"/>
            </a:pPr>
            <a:r>
              <a:rPr lang="en-US" sz="2000" b="1" dirty="0">
                <a:latin typeface="Times New Roman" panose="02020603050405020304" pitchFamily="18" charset="0"/>
                <a:cs typeface="Times New Roman" panose="02020603050405020304" pitchFamily="18" charset="0"/>
              </a:rPr>
              <a:t>Battery (Li-ion)</a:t>
            </a:r>
            <a:r>
              <a:rPr lang="en-US" sz="2000" dirty="0">
                <a:latin typeface="Times New Roman" panose="02020603050405020304" pitchFamily="18" charset="0"/>
                <a:cs typeface="Times New Roman" panose="02020603050405020304" pitchFamily="18" charset="0"/>
              </a:rPr>
              <a:t> – For powering the system</a:t>
            </a:r>
          </a:p>
          <a:p>
            <a:endParaRPr lang="en-US" dirty="0"/>
          </a:p>
        </p:txBody>
      </p:sp>
    </p:spTree>
    <p:extLst>
      <p:ext uri="{BB962C8B-B14F-4D97-AF65-F5344CB8AC3E}">
        <p14:creationId xmlns:p14="http://schemas.microsoft.com/office/powerpoint/2010/main" val="4093313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B9CA-BAA6-5B6B-97A7-4AC2CAB5E9A6}"/>
              </a:ext>
            </a:extLst>
          </p:cNvPr>
          <p:cNvSpPr>
            <a:spLocks noGrp="1"/>
          </p:cNvSpPr>
          <p:nvPr>
            <p:ph type="title"/>
          </p:nvPr>
        </p:nvSpPr>
        <p:spPr>
          <a:xfrm>
            <a:off x="1371600" y="685800"/>
            <a:ext cx="9601200" cy="1014214"/>
          </a:xfrm>
        </p:spPr>
        <p:txBody>
          <a:bodyPr/>
          <a:lstStyle/>
          <a:p>
            <a:r>
              <a:rPr lang="en-US" dirty="0">
                <a:latin typeface="Times New Roman" panose="02020603050405020304" pitchFamily="18" charset="0"/>
                <a:cs typeface="Times New Roman" panose="02020603050405020304" pitchFamily="18" charset="0"/>
              </a:rPr>
              <a:t>Results and Discussion</a:t>
            </a:r>
          </a:p>
        </p:txBody>
      </p:sp>
      <p:sp>
        <p:nvSpPr>
          <p:cNvPr id="3" name="Content Placeholder 2">
            <a:extLst>
              <a:ext uri="{FF2B5EF4-FFF2-40B4-BE49-F238E27FC236}">
                <a16:creationId xmlns:a16="http://schemas.microsoft.com/office/drawing/2014/main" id="{7CAEA65A-8956-BDC7-1FAF-5F6997931D6B}"/>
              </a:ext>
            </a:extLst>
          </p:cNvPr>
          <p:cNvSpPr>
            <a:spLocks noGrp="1"/>
          </p:cNvSpPr>
          <p:nvPr>
            <p:ph idx="1"/>
          </p:nvPr>
        </p:nvSpPr>
        <p:spPr>
          <a:xfrm>
            <a:off x="1295400" y="1700013"/>
            <a:ext cx="7570694" cy="3616057"/>
          </a:xfrm>
        </p:spPr>
        <p:txBody>
          <a:bodyPr>
            <a:noAutofit/>
          </a:bodyPr>
          <a:lstStyle/>
          <a:p>
            <a:pPr>
              <a:lnSpc>
                <a:spcPct val="150000"/>
              </a:lnSpc>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Results</a:t>
            </a:r>
          </a:p>
          <a:p>
            <a:pPr marL="342900" marR="0" lvl="0" indent="-342900">
              <a:lnSpc>
                <a:spcPct val="150000"/>
              </a:lnSpc>
              <a:spcBef>
                <a:spcPts val="1200"/>
              </a:spcBef>
              <a:buSzPts val="1000"/>
              <a:buFont typeface="Symbol" panose="05050102010706020507" pitchFamily="18" charset="2"/>
              <a:buChar char=""/>
              <a:tabLst>
                <a:tab pos="457200" algn="l"/>
              </a:tabLst>
            </a:pPr>
            <a:r>
              <a:rPr lang="en-US"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Successfully integrated a multi-sensor system (alcohol,  temperature, vibration, ultrasonic) with ESP32 for real-time vehicle monitoring.</a:t>
            </a:r>
          </a:p>
          <a:p>
            <a:pPr marL="342900" marR="0" lvl="0" indent="-342900">
              <a:lnSpc>
                <a:spcPct val="150000"/>
              </a:lnSpc>
              <a:spcBef>
                <a:spcPts val="1200"/>
              </a:spcBef>
              <a:buSzPts val="1000"/>
              <a:buFont typeface="Symbol" panose="05050102010706020507" pitchFamily="18" charset="2"/>
              <a:buChar char=""/>
              <a:tabLst>
                <a:tab pos="457200" algn="l"/>
              </a:tabLst>
            </a:pPr>
            <a:r>
              <a:rPr lang="en-US"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Implemented real-time location tracking using GPS and alert generation via GSM for emergency scenarios.</a:t>
            </a:r>
          </a:p>
          <a:p>
            <a:pPr marL="342900" marR="0" lvl="0" indent="-342900">
              <a:lnSpc>
                <a:spcPct val="150000"/>
              </a:lnSpc>
              <a:spcBef>
                <a:spcPts val="1200"/>
              </a:spcBef>
              <a:buSzPts val="1000"/>
              <a:buFont typeface="Symbol" panose="05050102010706020507" pitchFamily="18" charset="2"/>
              <a:buChar char=""/>
              <a:tabLst>
                <a:tab pos="457200" algn="l"/>
              </a:tabLst>
            </a:pPr>
            <a:r>
              <a:rPr lang="en-US"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Achieved a functional prototype capable of enhancing road safety, emergency responsiveness, and driver awareness through automation and alerting.</a:t>
            </a:r>
          </a:p>
          <a:p>
            <a:pPr>
              <a:lnSpc>
                <a:spcPct val="150000"/>
              </a:lnSpc>
            </a:pPr>
            <a:endParaRPr lang="en-US" dirty="0"/>
          </a:p>
        </p:txBody>
      </p:sp>
      <p:sp>
        <p:nvSpPr>
          <p:cNvPr id="4" name="Date Placeholder 3">
            <a:extLst>
              <a:ext uri="{FF2B5EF4-FFF2-40B4-BE49-F238E27FC236}">
                <a16:creationId xmlns:a16="http://schemas.microsoft.com/office/drawing/2014/main" id="{98BAA592-6A09-0A94-EE22-C4A76D8D7AB5}"/>
              </a:ext>
            </a:extLst>
          </p:cNvPr>
          <p:cNvSpPr>
            <a:spLocks noGrp="1"/>
          </p:cNvSpPr>
          <p:nvPr>
            <p:ph type="dt" sz="half" idx="10"/>
          </p:nvPr>
        </p:nvSpPr>
        <p:spPr/>
        <p:txBody>
          <a:bodyPr/>
          <a:lstStyle/>
          <a:p>
            <a:fld id="{927DB17E-4089-475B-B767-8574E7AFC768}" type="datetime1">
              <a:rPr lang="en-US" smtClean="0"/>
              <a:t>5/16/2025</a:t>
            </a:fld>
            <a:endParaRPr lang="en-US"/>
          </a:p>
        </p:txBody>
      </p:sp>
      <p:sp>
        <p:nvSpPr>
          <p:cNvPr id="5" name="Footer Placeholder 4">
            <a:extLst>
              <a:ext uri="{FF2B5EF4-FFF2-40B4-BE49-F238E27FC236}">
                <a16:creationId xmlns:a16="http://schemas.microsoft.com/office/drawing/2014/main" id="{E02766A8-02E8-9C17-6CE9-7BF2B6E1B62D}"/>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61B9F7D9-1DF9-3CAE-E937-27CE2A3AF411}"/>
              </a:ext>
            </a:extLst>
          </p:cNvPr>
          <p:cNvSpPr>
            <a:spLocks noGrp="1"/>
          </p:cNvSpPr>
          <p:nvPr>
            <p:ph type="sldNum" sz="quarter" idx="12"/>
          </p:nvPr>
        </p:nvSpPr>
        <p:spPr/>
        <p:txBody>
          <a:bodyPr/>
          <a:lstStyle/>
          <a:p>
            <a:fld id="{C59DACFC-88C4-41F1-9CCA-CC7DE6A62343}" type="slidenum">
              <a:rPr lang="en-US" smtClean="0"/>
              <a:t>14</a:t>
            </a:fld>
            <a:endParaRPr lang="en-US"/>
          </a:p>
        </p:txBody>
      </p:sp>
      <p:pic>
        <p:nvPicPr>
          <p:cNvPr id="7" name="Picture 6">
            <a:extLst>
              <a:ext uri="{FF2B5EF4-FFF2-40B4-BE49-F238E27FC236}">
                <a16:creationId xmlns:a16="http://schemas.microsoft.com/office/drawing/2014/main" id="{F70020DD-7BAD-4555-A469-5AEB9CFAFFC1}"/>
              </a:ext>
            </a:extLst>
          </p:cNvPr>
          <p:cNvPicPr>
            <a:picLocks noChangeAspect="1"/>
          </p:cNvPicPr>
          <p:nvPr/>
        </p:nvPicPr>
        <p:blipFill rotWithShape="1">
          <a:blip r:embed="rId2">
            <a:extLst>
              <a:ext uri="{28A0092B-C50C-407E-A947-70E740481C1C}">
                <a14:useLocalDpi xmlns:a14="http://schemas.microsoft.com/office/drawing/2010/main" val="0"/>
              </a:ext>
            </a:extLst>
          </a:blip>
          <a:srcRect t="11175" b="19484"/>
          <a:stretch/>
        </p:blipFill>
        <p:spPr>
          <a:xfrm>
            <a:off x="9115985" y="98612"/>
            <a:ext cx="3076015" cy="5325035"/>
          </a:xfrm>
          <a:prstGeom prst="rect">
            <a:avLst/>
          </a:prstGeom>
        </p:spPr>
      </p:pic>
      <p:sp>
        <p:nvSpPr>
          <p:cNvPr id="8" name="TextBox 7">
            <a:extLst>
              <a:ext uri="{FF2B5EF4-FFF2-40B4-BE49-F238E27FC236}">
                <a16:creationId xmlns:a16="http://schemas.microsoft.com/office/drawing/2014/main" id="{3C677FCB-FB6F-4793-AD93-1E03FDC4061D}"/>
              </a:ext>
            </a:extLst>
          </p:cNvPr>
          <p:cNvSpPr txBox="1"/>
          <p:nvPr/>
        </p:nvSpPr>
        <p:spPr>
          <a:xfrm>
            <a:off x="9323294" y="5440085"/>
            <a:ext cx="2868706" cy="369332"/>
          </a:xfrm>
          <a:prstGeom prst="rect">
            <a:avLst/>
          </a:prstGeom>
          <a:noFill/>
        </p:spPr>
        <p:txBody>
          <a:bodyPr wrap="square" rtlCol="0">
            <a:spAutoFit/>
          </a:bodyPr>
          <a:lstStyle/>
          <a:p>
            <a:pPr algn="ctr"/>
            <a:r>
              <a:rPr lang="en-US" dirty="0">
                <a:highlight>
                  <a:srgbClr val="FF0000"/>
                </a:highlight>
              </a:rPr>
              <a:t>GSM successful</a:t>
            </a:r>
          </a:p>
        </p:txBody>
      </p:sp>
    </p:spTree>
    <p:extLst>
      <p:ext uri="{BB962C8B-B14F-4D97-AF65-F5344CB8AC3E}">
        <p14:creationId xmlns:p14="http://schemas.microsoft.com/office/powerpoint/2010/main" val="4016335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F6FB61-F0A1-249B-8183-08BB0D1810FA}"/>
              </a:ext>
            </a:extLst>
          </p:cNvPr>
          <p:cNvSpPr>
            <a:spLocks noGrp="1"/>
          </p:cNvSpPr>
          <p:nvPr>
            <p:ph idx="1"/>
          </p:nvPr>
        </p:nvSpPr>
        <p:spPr>
          <a:xfrm>
            <a:off x="1122218" y="706582"/>
            <a:ext cx="9601200" cy="3581400"/>
          </a:xfrm>
        </p:spPr>
        <p:txBody>
          <a:bodyPr>
            <a:normAutofit fontScale="25000" lnSpcReduction="20000"/>
          </a:bodyPr>
          <a:lstStyle/>
          <a:p>
            <a:pPr>
              <a:buFont typeface="Wingdings" panose="05000000000000000000" pitchFamily="2" charset="2"/>
              <a:buChar char="§"/>
            </a:pPr>
            <a:r>
              <a:rPr lang="en-US" sz="9600" b="1" dirty="0">
                <a:latin typeface="Times New Roman" panose="02020603050405020304" pitchFamily="18" charset="0"/>
                <a:cs typeface="Times New Roman" panose="02020603050405020304" pitchFamily="18" charset="0"/>
              </a:rPr>
              <a:t>Discussion</a:t>
            </a:r>
          </a:p>
          <a:p>
            <a:pPr>
              <a:lnSpc>
                <a:spcPct val="170000"/>
              </a:lnSpc>
              <a:buFont typeface="Arial" panose="020B0604020202020204" pitchFamily="34" charset="0"/>
              <a:buChar char="•"/>
            </a:pPr>
            <a:r>
              <a:rPr lang="en-US" sz="8000" dirty="0">
                <a:latin typeface="Times New Roman" panose="02020603050405020304" pitchFamily="18" charset="0"/>
                <a:cs typeface="Times New Roman" panose="02020603050405020304" pitchFamily="18" charset="0"/>
              </a:rPr>
              <a:t>Effectiveness</a:t>
            </a:r>
          </a:p>
          <a:p>
            <a:pPr marL="742950" lvl="1" indent="-285750">
              <a:lnSpc>
                <a:spcPct val="170000"/>
              </a:lnSpc>
              <a:buFont typeface="+mj-lt"/>
              <a:buAutoNum type="arabicPeriod"/>
            </a:pPr>
            <a:r>
              <a:rPr lang="en-US" sz="8000" i="0" dirty="0">
                <a:latin typeface="Times New Roman" panose="02020603050405020304" pitchFamily="18" charset="0"/>
                <a:cs typeface="Times New Roman" panose="02020603050405020304" pitchFamily="18" charset="0"/>
              </a:rPr>
              <a:t>The system meets its goal: to monitor driver behavior (alcohol use), vehicle safety (vibration detection), and environmental awareness (ultrasonic sensors).</a:t>
            </a:r>
          </a:p>
          <a:p>
            <a:pPr marL="742950" lvl="1" indent="-285750">
              <a:lnSpc>
                <a:spcPct val="170000"/>
              </a:lnSpc>
              <a:buFont typeface="+mj-lt"/>
              <a:buAutoNum type="arabicPeriod"/>
            </a:pPr>
            <a:r>
              <a:rPr lang="en-US" sz="8000" i="0" dirty="0">
                <a:latin typeface="Times New Roman" panose="02020603050405020304" pitchFamily="18" charset="0"/>
                <a:cs typeface="Times New Roman" panose="02020603050405020304" pitchFamily="18" charset="0"/>
              </a:rPr>
              <a:t>The use of GSM and GPS adds valuable remote monitoring capability.</a:t>
            </a:r>
          </a:p>
          <a:p>
            <a:pPr>
              <a:lnSpc>
                <a:spcPct val="170000"/>
              </a:lnSpc>
              <a:buFont typeface="Arial" panose="020B0604020202020204" pitchFamily="34" charset="0"/>
              <a:buChar char="•"/>
            </a:pPr>
            <a:r>
              <a:rPr lang="en-US" sz="8000" dirty="0">
                <a:latin typeface="Times New Roman" panose="02020603050405020304" pitchFamily="18" charset="0"/>
                <a:cs typeface="Times New Roman" panose="02020603050405020304" pitchFamily="18" charset="0"/>
              </a:rPr>
              <a:t>Limitations</a:t>
            </a:r>
          </a:p>
          <a:p>
            <a:pPr marL="742950" lvl="1" indent="-285750">
              <a:lnSpc>
                <a:spcPct val="170000"/>
              </a:lnSpc>
              <a:buFont typeface="+mj-lt"/>
              <a:buAutoNum type="arabicPeriod"/>
            </a:pPr>
            <a:r>
              <a:rPr lang="en-US" sz="8000" i="0" dirty="0">
                <a:latin typeface="Times New Roman" panose="02020603050405020304" pitchFamily="18" charset="0"/>
                <a:cs typeface="Times New Roman" panose="02020603050405020304" pitchFamily="18" charset="0"/>
              </a:rPr>
              <a:t>GSM signal reliability may vary based on location.</a:t>
            </a:r>
          </a:p>
          <a:p>
            <a:pPr marL="742950" lvl="1" indent="-285750">
              <a:lnSpc>
                <a:spcPct val="170000"/>
              </a:lnSpc>
              <a:buFont typeface="+mj-lt"/>
              <a:buAutoNum type="arabicPeriod"/>
            </a:pPr>
            <a:r>
              <a:rPr lang="en-US" sz="8000" i="0" dirty="0">
                <a:latin typeface="Times New Roman" panose="02020603050405020304" pitchFamily="18" charset="0"/>
                <a:cs typeface="Times New Roman" panose="02020603050405020304" pitchFamily="18" charset="0"/>
              </a:rPr>
              <a:t>Alcohol sensor needs warm-up time for accurate readings.</a:t>
            </a:r>
          </a:p>
          <a:p>
            <a:pPr marL="742950" lvl="1" indent="-285750">
              <a:lnSpc>
                <a:spcPct val="170000"/>
              </a:lnSpc>
              <a:buFont typeface="+mj-lt"/>
              <a:buAutoNum type="arabicPeriod"/>
            </a:pPr>
            <a:r>
              <a:rPr lang="en-US" sz="8000" i="0" dirty="0">
                <a:latin typeface="Times New Roman" panose="02020603050405020304" pitchFamily="18" charset="0"/>
                <a:cs typeface="Times New Roman" panose="02020603050405020304" pitchFamily="18" charset="0"/>
              </a:rPr>
              <a:t>Ultrasonic accuracy can drop in rain or rough terrain.</a:t>
            </a:r>
          </a:p>
          <a:p>
            <a:pPr marL="742950" lvl="1" indent="-285750">
              <a:lnSpc>
                <a:spcPct val="170000"/>
              </a:lnSpc>
              <a:buFont typeface="+mj-lt"/>
              <a:buAutoNum type="arabicPeriod"/>
            </a:pPr>
            <a:r>
              <a:rPr lang="en-US" sz="8000" i="0" dirty="0">
                <a:latin typeface="Times New Roman" panose="02020603050405020304" pitchFamily="18" charset="0"/>
                <a:cs typeface="Times New Roman" panose="02020603050405020304" pitchFamily="18" charset="0"/>
              </a:rPr>
              <a:t>Battery life could be extended with power optimization techniques (e.g., deep sleep mode).</a:t>
            </a:r>
          </a:p>
          <a:p>
            <a:endParaRPr lang="en-US" dirty="0"/>
          </a:p>
        </p:txBody>
      </p:sp>
      <p:sp>
        <p:nvSpPr>
          <p:cNvPr id="4" name="Date Placeholder 3">
            <a:extLst>
              <a:ext uri="{FF2B5EF4-FFF2-40B4-BE49-F238E27FC236}">
                <a16:creationId xmlns:a16="http://schemas.microsoft.com/office/drawing/2014/main" id="{A5422147-82E1-D7C2-8D39-BDDB828CA4C8}"/>
              </a:ext>
            </a:extLst>
          </p:cNvPr>
          <p:cNvSpPr>
            <a:spLocks noGrp="1"/>
          </p:cNvSpPr>
          <p:nvPr>
            <p:ph type="dt" sz="half" idx="10"/>
          </p:nvPr>
        </p:nvSpPr>
        <p:spPr/>
        <p:txBody>
          <a:bodyPr/>
          <a:lstStyle/>
          <a:p>
            <a:fld id="{927DB17E-4089-475B-B767-8574E7AFC768}" type="datetime1">
              <a:rPr lang="en-US" smtClean="0"/>
              <a:t>5/16/2025</a:t>
            </a:fld>
            <a:endParaRPr lang="en-US"/>
          </a:p>
        </p:txBody>
      </p:sp>
      <p:sp>
        <p:nvSpPr>
          <p:cNvPr id="5" name="Footer Placeholder 4">
            <a:extLst>
              <a:ext uri="{FF2B5EF4-FFF2-40B4-BE49-F238E27FC236}">
                <a16:creationId xmlns:a16="http://schemas.microsoft.com/office/drawing/2014/main" id="{0771ADD1-8034-4356-F020-4A457F7A8A65}"/>
              </a:ext>
            </a:extLst>
          </p:cNvPr>
          <p:cNvSpPr>
            <a:spLocks noGrp="1"/>
          </p:cNvSpPr>
          <p:nvPr>
            <p:ph type="ftr" sz="quarter" idx="11"/>
          </p:nvPr>
        </p:nvSpPr>
        <p:spPr/>
        <p:txBody>
          <a:bodyPr/>
          <a:lstStyle/>
          <a:p>
            <a:r>
              <a:rPr lang="en-US" dirty="0"/>
              <a:t>Individual Design Project 2024/2025</a:t>
            </a:r>
          </a:p>
        </p:txBody>
      </p:sp>
      <p:sp>
        <p:nvSpPr>
          <p:cNvPr id="6" name="Slide Number Placeholder 5">
            <a:extLst>
              <a:ext uri="{FF2B5EF4-FFF2-40B4-BE49-F238E27FC236}">
                <a16:creationId xmlns:a16="http://schemas.microsoft.com/office/drawing/2014/main" id="{E1779B67-C583-3FB6-F2E3-F31DCC0F38FF}"/>
              </a:ext>
            </a:extLst>
          </p:cNvPr>
          <p:cNvSpPr>
            <a:spLocks noGrp="1"/>
          </p:cNvSpPr>
          <p:nvPr>
            <p:ph type="sldNum" sz="quarter" idx="12"/>
          </p:nvPr>
        </p:nvSpPr>
        <p:spPr/>
        <p:txBody>
          <a:bodyPr/>
          <a:lstStyle/>
          <a:p>
            <a:fld id="{C59DACFC-88C4-41F1-9CCA-CC7DE6A62343}" type="slidenum">
              <a:rPr lang="en-US" smtClean="0"/>
              <a:t>15</a:t>
            </a:fld>
            <a:endParaRPr lang="en-US"/>
          </a:p>
        </p:txBody>
      </p:sp>
    </p:spTree>
    <p:extLst>
      <p:ext uri="{BB962C8B-B14F-4D97-AF65-F5344CB8AC3E}">
        <p14:creationId xmlns:p14="http://schemas.microsoft.com/office/powerpoint/2010/main" val="2820461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D5562-76F7-061E-86A2-D1D2B9ECDCDD}"/>
              </a:ext>
            </a:extLst>
          </p:cNvPr>
          <p:cNvSpPr>
            <a:spLocks noGrp="1"/>
          </p:cNvSpPr>
          <p:nvPr>
            <p:ph idx="1"/>
          </p:nvPr>
        </p:nvSpPr>
        <p:spPr>
          <a:xfrm>
            <a:off x="1233380" y="633845"/>
            <a:ext cx="9601200" cy="3581400"/>
          </a:xfrm>
        </p:spPr>
        <p:txBody>
          <a:bodyPr/>
          <a:lstStyle/>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Possible Improvements</a:t>
            </a:r>
          </a:p>
          <a:p>
            <a:pPr marL="742950" lvl="1" indent="-285750">
              <a:lnSpc>
                <a:spcPct val="150000"/>
              </a:lnSpc>
              <a:buFont typeface="+mj-lt"/>
              <a:buAutoNum type="arabicPeriod"/>
            </a:pPr>
            <a:r>
              <a:rPr lang="en-US" i="0" dirty="0">
                <a:latin typeface="Times New Roman" panose="02020603050405020304" pitchFamily="18" charset="0"/>
                <a:cs typeface="Times New Roman" panose="02020603050405020304" pitchFamily="18" charset="0"/>
              </a:rPr>
              <a:t>Add a camera module for visual feedback.</a:t>
            </a:r>
          </a:p>
          <a:p>
            <a:pPr marL="742950" lvl="1" indent="-285750">
              <a:lnSpc>
                <a:spcPct val="150000"/>
              </a:lnSpc>
              <a:buFont typeface="+mj-lt"/>
              <a:buAutoNum type="arabicPeriod"/>
            </a:pPr>
            <a:r>
              <a:rPr lang="en-US" i="0" dirty="0">
                <a:latin typeface="Times New Roman" panose="02020603050405020304" pitchFamily="18" charset="0"/>
                <a:cs typeface="Times New Roman" panose="02020603050405020304" pitchFamily="18" charset="0"/>
              </a:rPr>
              <a:t>Incorporate machine learning for behavior prediction.</a:t>
            </a:r>
          </a:p>
          <a:p>
            <a:pPr marL="742950" lvl="1" indent="-285750">
              <a:lnSpc>
                <a:spcPct val="150000"/>
              </a:lnSpc>
              <a:buFont typeface="+mj-lt"/>
              <a:buAutoNum type="arabicPeriod"/>
            </a:pPr>
            <a:r>
              <a:rPr lang="en-US" i="0" dirty="0">
                <a:latin typeface="Times New Roman" panose="02020603050405020304" pitchFamily="18" charset="0"/>
                <a:cs typeface="Times New Roman" panose="02020603050405020304" pitchFamily="18" charset="0"/>
              </a:rPr>
              <a:t>Use a solar charging module to enhance battery life.</a:t>
            </a:r>
          </a:p>
          <a:p>
            <a:pPr marL="742950" lvl="1" indent="-285750">
              <a:lnSpc>
                <a:spcPct val="150000"/>
              </a:lnSpc>
              <a:buFont typeface="+mj-lt"/>
              <a:buAutoNum type="arabicPeriod"/>
            </a:pPr>
            <a:r>
              <a:rPr lang="en-US" i="0" dirty="0">
                <a:latin typeface="Times New Roman" panose="02020603050405020304" pitchFamily="18" charset="0"/>
                <a:cs typeface="Times New Roman" panose="02020603050405020304" pitchFamily="18" charset="0"/>
              </a:rPr>
              <a:t>Introduce an app interface for better alert management and historical tracking.</a:t>
            </a:r>
          </a:p>
          <a:p>
            <a:pPr>
              <a:lnSpc>
                <a:spcPct val="150000"/>
              </a:lnSpc>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1B1C8C6-9106-1FAA-5B22-49276D677E82}"/>
              </a:ext>
            </a:extLst>
          </p:cNvPr>
          <p:cNvSpPr>
            <a:spLocks noGrp="1"/>
          </p:cNvSpPr>
          <p:nvPr>
            <p:ph type="dt" sz="half" idx="10"/>
          </p:nvPr>
        </p:nvSpPr>
        <p:spPr/>
        <p:txBody>
          <a:bodyPr/>
          <a:lstStyle/>
          <a:p>
            <a:fld id="{927DB17E-4089-475B-B767-8574E7AFC768}" type="datetime1">
              <a:rPr lang="en-US" smtClean="0"/>
              <a:t>5/16/2025</a:t>
            </a:fld>
            <a:endParaRPr lang="en-US"/>
          </a:p>
        </p:txBody>
      </p:sp>
      <p:sp>
        <p:nvSpPr>
          <p:cNvPr id="5" name="Footer Placeholder 4">
            <a:extLst>
              <a:ext uri="{FF2B5EF4-FFF2-40B4-BE49-F238E27FC236}">
                <a16:creationId xmlns:a16="http://schemas.microsoft.com/office/drawing/2014/main" id="{2C7007B4-458D-7303-6906-688DD878078F}"/>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53A36F59-6184-B78A-5484-05332BDF1DDD}"/>
              </a:ext>
            </a:extLst>
          </p:cNvPr>
          <p:cNvSpPr>
            <a:spLocks noGrp="1"/>
          </p:cNvSpPr>
          <p:nvPr>
            <p:ph type="sldNum" sz="quarter" idx="12"/>
          </p:nvPr>
        </p:nvSpPr>
        <p:spPr/>
        <p:txBody>
          <a:bodyPr/>
          <a:lstStyle/>
          <a:p>
            <a:fld id="{C59DACFC-88C4-41F1-9CCA-CC7DE6A62343}" type="slidenum">
              <a:rPr lang="en-US" smtClean="0"/>
              <a:t>16</a:t>
            </a:fld>
            <a:endParaRPr lang="en-US"/>
          </a:p>
        </p:txBody>
      </p:sp>
    </p:spTree>
    <p:extLst>
      <p:ext uri="{BB962C8B-B14F-4D97-AF65-F5344CB8AC3E}">
        <p14:creationId xmlns:p14="http://schemas.microsoft.com/office/powerpoint/2010/main" val="2308739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92059A-F5A8-BABF-7821-F4D7D671A0A5}"/>
              </a:ext>
            </a:extLst>
          </p:cNvPr>
          <p:cNvSpPr>
            <a:spLocks noGrp="1"/>
          </p:cNvSpPr>
          <p:nvPr>
            <p:ph type="dt" sz="half" idx="10"/>
          </p:nvPr>
        </p:nvSpPr>
        <p:spPr/>
        <p:txBody>
          <a:bodyPr/>
          <a:lstStyle/>
          <a:p>
            <a:fld id="{876BF733-6B5A-4962-BAC4-999E537E7B0B}" type="datetime1">
              <a:rPr lang="en-US" smtClean="0"/>
              <a:t>5/16/2025</a:t>
            </a:fld>
            <a:endParaRPr lang="en-US"/>
          </a:p>
        </p:txBody>
      </p:sp>
      <p:sp>
        <p:nvSpPr>
          <p:cNvPr id="3" name="Footer Placeholder 2">
            <a:extLst>
              <a:ext uri="{FF2B5EF4-FFF2-40B4-BE49-F238E27FC236}">
                <a16:creationId xmlns:a16="http://schemas.microsoft.com/office/drawing/2014/main" id="{422DB83F-B312-F696-3B91-EFC80D1689DC}"/>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9C95323E-8887-31B4-E9E6-3C98FD05E5E0}"/>
              </a:ext>
            </a:extLst>
          </p:cNvPr>
          <p:cNvSpPr>
            <a:spLocks noGrp="1"/>
          </p:cNvSpPr>
          <p:nvPr>
            <p:ph type="sldNum" sz="quarter" idx="12"/>
          </p:nvPr>
        </p:nvSpPr>
        <p:spPr/>
        <p:txBody>
          <a:bodyPr/>
          <a:lstStyle/>
          <a:p>
            <a:fld id="{C59DACFC-88C4-41F1-9CCA-CC7DE6A62343}" type="slidenum">
              <a:rPr lang="en-US" smtClean="0"/>
              <a:t>17</a:t>
            </a:fld>
            <a:endParaRPr lang="en-US"/>
          </a:p>
        </p:txBody>
      </p:sp>
      <p:sp>
        <p:nvSpPr>
          <p:cNvPr id="6" name="TextBox 5">
            <a:extLst>
              <a:ext uri="{FF2B5EF4-FFF2-40B4-BE49-F238E27FC236}">
                <a16:creationId xmlns:a16="http://schemas.microsoft.com/office/drawing/2014/main" id="{EAD055BC-0D5C-D7D8-1072-23DC8BCEFCF9}"/>
              </a:ext>
            </a:extLst>
          </p:cNvPr>
          <p:cNvSpPr txBox="1"/>
          <p:nvPr/>
        </p:nvSpPr>
        <p:spPr>
          <a:xfrm>
            <a:off x="866060" y="704160"/>
            <a:ext cx="11136457" cy="5115311"/>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1.ESP32 Devkit (Microcontroller)</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Characteristics: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Processor: Dual-core 32-bit Xtensa LX6</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Clock Speed: Up to 240 MHz</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RAM: 520 KB SRAM</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Flash Memory: 4 MB</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Connectivity: Wi-Fi, Bluetooth</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I/O Pins: 34 GPIO pins</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Requirements: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Operating Voltage: 3.3V</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Typical Current: 100-300 mA (depending on usage)</a:t>
            </a:r>
          </a:p>
        </p:txBody>
      </p:sp>
      <p:pic>
        <p:nvPicPr>
          <p:cNvPr id="7" name="Picture 6">
            <a:extLst>
              <a:ext uri="{FF2B5EF4-FFF2-40B4-BE49-F238E27FC236}">
                <a16:creationId xmlns:a16="http://schemas.microsoft.com/office/drawing/2014/main" id="{EBCEA188-ADF1-4733-88FF-D584C6EBF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61" y="1995207"/>
            <a:ext cx="2524125" cy="1809750"/>
          </a:xfrm>
          <a:prstGeom prst="rect">
            <a:avLst/>
          </a:prstGeom>
        </p:spPr>
      </p:pic>
    </p:spTree>
    <p:extLst>
      <p:ext uri="{BB962C8B-B14F-4D97-AF65-F5344CB8AC3E}">
        <p14:creationId xmlns:p14="http://schemas.microsoft.com/office/powerpoint/2010/main" val="3147757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A6D63-00EF-29C5-C063-0C7C3F4B8B2B}"/>
              </a:ext>
            </a:extLst>
          </p:cNvPr>
          <p:cNvSpPr>
            <a:spLocks noGrp="1"/>
          </p:cNvSpPr>
          <p:nvPr>
            <p:ph type="dt" sz="half" idx="10"/>
          </p:nvPr>
        </p:nvSpPr>
        <p:spPr/>
        <p:txBody>
          <a:bodyPr/>
          <a:lstStyle/>
          <a:p>
            <a:fld id="{6B65880B-A351-4E41-90F9-1C68D8E735BB}" type="datetime1">
              <a:rPr lang="en-US" smtClean="0"/>
              <a:t>5/16/2025</a:t>
            </a:fld>
            <a:endParaRPr lang="en-US"/>
          </a:p>
        </p:txBody>
      </p:sp>
      <p:sp>
        <p:nvSpPr>
          <p:cNvPr id="3" name="Footer Placeholder 2">
            <a:extLst>
              <a:ext uri="{FF2B5EF4-FFF2-40B4-BE49-F238E27FC236}">
                <a16:creationId xmlns:a16="http://schemas.microsoft.com/office/drawing/2014/main" id="{9FCBAF5E-EF77-616D-641A-AA844612AB1D}"/>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8BEFE974-B304-7E04-9365-12CD1BB5209F}"/>
              </a:ext>
            </a:extLst>
          </p:cNvPr>
          <p:cNvSpPr>
            <a:spLocks noGrp="1"/>
          </p:cNvSpPr>
          <p:nvPr>
            <p:ph type="sldNum" sz="quarter" idx="12"/>
          </p:nvPr>
        </p:nvSpPr>
        <p:spPr/>
        <p:txBody>
          <a:bodyPr/>
          <a:lstStyle/>
          <a:p>
            <a:fld id="{C59DACFC-88C4-41F1-9CCA-CC7DE6A62343}" type="slidenum">
              <a:rPr lang="en-US" smtClean="0"/>
              <a:t>18</a:t>
            </a:fld>
            <a:endParaRPr lang="en-US"/>
          </a:p>
        </p:txBody>
      </p:sp>
      <p:sp>
        <p:nvSpPr>
          <p:cNvPr id="6" name="TextBox 5">
            <a:extLst>
              <a:ext uri="{FF2B5EF4-FFF2-40B4-BE49-F238E27FC236}">
                <a16:creationId xmlns:a16="http://schemas.microsoft.com/office/drawing/2014/main" id="{C8656EC0-7CF2-04DA-119A-756A7972EDE8}"/>
              </a:ext>
            </a:extLst>
          </p:cNvPr>
          <p:cNvSpPr txBox="1"/>
          <p:nvPr/>
        </p:nvSpPr>
        <p:spPr>
          <a:xfrm>
            <a:off x="1054043" y="294120"/>
            <a:ext cx="11285393" cy="3730317"/>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2.Alcohol Sensor (MQ3)</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Characteristics: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Range: 0.05 to 10 mg/L (ethanol)</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Sensitivity: High sensitivity to alcohol</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Resolution: Detects alcohol vapor concentrations in air</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Requirements: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Operating Voltage: 5V</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Typical Current: 150-200 mA (heating element)</a:t>
            </a:r>
          </a:p>
        </p:txBody>
      </p:sp>
      <p:sp>
        <p:nvSpPr>
          <p:cNvPr id="13" name="Rectangle 7">
            <a:extLst>
              <a:ext uri="{FF2B5EF4-FFF2-40B4-BE49-F238E27FC236}">
                <a16:creationId xmlns:a16="http://schemas.microsoft.com/office/drawing/2014/main" id="{0A2769BE-8E48-4883-9C67-D8743209EEF4}"/>
              </a:ext>
            </a:extLst>
          </p:cNvPr>
          <p:cNvSpPr>
            <a:spLocks noChangeArrowheads="1"/>
          </p:cNvSpPr>
          <p:nvPr/>
        </p:nvSpPr>
        <p:spPr bwMode="auto">
          <a:xfrm>
            <a:off x="1122971" y="4716700"/>
            <a:ext cx="1099051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D2566BB-F96B-4E1D-94BF-49D4BE81A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5825" y="741351"/>
            <a:ext cx="2143125" cy="2143125"/>
          </a:xfrm>
          <a:prstGeom prst="rect">
            <a:avLst/>
          </a:prstGeom>
        </p:spPr>
      </p:pic>
    </p:spTree>
    <p:extLst>
      <p:ext uri="{BB962C8B-B14F-4D97-AF65-F5344CB8AC3E}">
        <p14:creationId xmlns:p14="http://schemas.microsoft.com/office/powerpoint/2010/main" val="252847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004337-F6F6-E3D7-8996-5B5B3F55737C}"/>
              </a:ext>
            </a:extLst>
          </p:cNvPr>
          <p:cNvSpPr>
            <a:spLocks noGrp="1"/>
          </p:cNvSpPr>
          <p:nvPr>
            <p:ph type="dt" sz="half" idx="10"/>
          </p:nvPr>
        </p:nvSpPr>
        <p:spPr/>
        <p:txBody>
          <a:bodyPr/>
          <a:lstStyle/>
          <a:p>
            <a:fld id="{12B3C114-DC56-4015-A2D3-B1EE4CD45D8E}" type="datetime1">
              <a:rPr lang="en-US" smtClean="0"/>
              <a:t>5/16/2025</a:t>
            </a:fld>
            <a:endParaRPr lang="en-US"/>
          </a:p>
        </p:txBody>
      </p:sp>
      <p:sp>
        <p:nvSpPr>
          <p:cNvPr id="3" name="Footer Placeholder 2">
            <a:extLst>
              <a:ext uri="{FF2B5EF4-FFF2-40B4-BE49-F238E27FC236}">
                <a16:creationId xmlns:a16="http://schemas.microsoft.com/office/drawing/2014/main" id="{ED93BA4F-90DD-7899-B36D-F8F787359D50}"/>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DFF4A467-8ECB-A1B8-CA7E-993298E0D8AE}"/>
              </a:ext>
            </a:extLst>
          </p:cNvPr>
          <p:cNvSpPr>
            <a:spLocks noGrp="1"/>
          </p:cNvSpPr>
          <p:nvPr>
            <p:ph type="sldNum" sz="quarter" idx="12"/>
          </p:nvPr>
        </p:nvSpPr>
        <p:spPr/>
        <p:txBody>
          <a:bodyPr/>
          <a:lstStyle/>
          <a:p>
            <a:fld id="{C59DACFC-88C4-41F1-9CCA-CC7DE6A62343}" type="slidenum">
              <a:rPr lang="en-US" smtClean="0"/>
              <a:t>19</a:t>
            </a:fld>
            <a:endParaRPr lang="en-US"/>
          </a:p>
        </p:txBody>
      </p:sp>
      <p:sp>
        <p:nvSpPr>
          <p:cNvPr id="6" name="TextBox 5">
            <a:extLst>
              <a:ext uri="{FF2B5EF4-FFF2-40B4-BE49-F238E27FC236}">
                <a16:creationId xmlns:a16="http://schemas.microsoft.com/office/drawing/2014/main" id="{5F8C2552-9113-462A-763B-48B7B555F373}"/>
              </a:ext>
            </a:extLst>
          </p:cNvPr>
          <p:cNvSpPr txBox="1"/>
          <p:nvPr/>
        </p:nvSpPr>
        <p:spPr>
          <a:xfrm>
            <a:off x="933006" y="244020"/>
            <a:ext cx="11258993" cy="3268652"/>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3.Vibration Sensor (SW-420)</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Characteristics: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Range: Detects vibrations from 1g to 10g (depending on sensitivity adjustment)</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Sensitivity: Adjustable via a potentiometer</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Requirements: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Operating Voltage: 3.3V to 5V</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Typical Current: 15-20 mA</a:t>
            </a:r>
          </a:p>
        </p:txBody>
      </p:sp>
      <p:sp>
        <p:nvSpPr>
          <p:cNvPr id="8" name="TextBox 7">
            <a:extLst>
              <a:ext uri="{FF2B5EF4-FFF2-40B4-BE49-F238E27FC236}">
                <a16:creationId xmlns:a16="http://schemas.microsoft.com/office/drawing/2014/main" id="{29C16805-80BE-C1B8-A2D5-F8D8C3A5E083}"/>
              </a:ext>
            </a:extLst>
          </p:cNvPr>
          <p:cNvSpPr txBox="1"/>
          <p:nvPr/>
        </p:nvSpPr>
        <p:spPr>
          <a:xfrm>
            <a:off x="1005744" y="3810368"/>
            <a:ext cx="11258994" cy="2345322"/>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4.Switches (For manual control and system reset)</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Characteristics: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Type: Mechanical pushbutton or toggle switches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Current Rating: Typically 10A or less, depending on the switch type</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Requirements: Minimal, typically low current (&lt;10 mA)</a:t>
            </a:r>
          </a:p>
        </p:txBody>
      </p:sp>
      <p:pic>
        <p:nvPicPr>
          <p:cNvPr id="7" name="Picture 6">
            <a:extLst>
              <a:ext uri="{FF2B5EF4-FFF2-40B4-BE49-F238E27FC236}">
                <a16:creationId xmlns:a16="http://schemas.microsoft.com/office/drawing/2014/main" id="{E9092753-0E20-451C-8B08-CC5CB7AD4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2737" y="1667243"/>
            <a:ext cx="2143125" cy="2143125"/>
          </a:xfrm>
          <a:prstGeom prst="rect">
            <a:avLst/>
          </a:prstGeom>
        </p:spPr>
      </p:pic>
    </p:spTree>
    <p:extLst>
      <p:ext uri="{BB962C8B-B14F-4D97-AF65-F5344CB8AC3E}">
        <p14:creationId xmlns:p14="http://schemas.microsoft.com/office/powerpoint/2010/main" val="183384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E9EE-E35D-6D4B-1D59-A2CB271C8133}"/>
              </a:ext>
            </a:extLst>
          </p:cNvPr>
          <p:cNvSpPr>
            <a:spLocks noGrp="1"/>
          </p:cNvSpPr>
          <p:nvPr>
            <p:ph type="title"/>
          </p:nvPr>
        </p:nvSpPr>
        <p:spPr>
          <a:xfrm>
            <a:off x="1371600" y="685800"/>
            <a:ext cx="9601200" cy="828207"/>
          </a:xfrm>
        </p:spPr>
        <p:txBody>
          <a:bodyPr/>
          <a:lstStyle/>
          <a:p>
            <a:r>
              <a:rPr lang="en-US" dirty="0">
                <a:latin typeface="Times New Roman" panose="02020603050405020304" pitchFamily="18" charset="0"/>
                <a:cs typeface="Times New Roman" panose="02020603050405020304" pitchFamily="18" charset="0"/>
              </a:rPr>
              <a:t>Content of the Presentation</a:t>
            </a:r>
          </a:p>
        </p:txBody>
      </p:sp>
      <p:sp>
        <p:nvSpPr>
          <p:cNvPr id="3" name="Content Placeholder 2">
            <a:extLst>
              <a:ext uri="{FF2B5EF4-FFF2-40B4-BE49-F238E27FC236}">
                <a16:creationId xmlns:a16="http://schemas.microsoft.com/office/drawing/2014/main" id="{2423859C-9810-31B9-9D80-2B01A6FC5C84}"/>
              </a:ext>
            </a:extLst>
          </p:cNvPr>
          <p:cNvSpPr>
            <a:spLocks noGrp="1"/>
          </p:cNvSpPr>
          <p:nvPr>
            <p:ph idx="1"/>
          </p:nvPr>
        </p:nvSpPr>
        <p:spPr>
          <a:xfrm>
            <a:off x="1371600" y="1514007"/>
            <a:ext cx="9601200" cy="4871803"/>
          </a:xfrm>
        </p:spPr>
        <p:txBody>
          <a:bodyPr>
            <a:normAutofit/>
          </a:bodyPr>
          <a:lstStyle/>
          <a:p>
            <a:r>
              <a:rPr lang="en-GB" dirty="0">
                <a:latin typeface="Times New Roman" panose="02020603050405020304" pitchFamily="18" charset="0"/>
                <a:cs typeface="Times New Roman" panose="02020603050405020304" pitchFamily="18" charset="0"/>
              </a:rPr>
              <a:t>Problem Identification</a:t>
            </a:r>
          </a:p>
          <a:p>
            <a:r>
              <a:rPr lang="en-GB" dirty="0">
                <a:latin typeface="Times New Roman" panose="02020603050405020304" pitchFamily="18" charset="0"/>
                <a:cs typeface="Times New Roman" panose="02020603050405020304" pitchFamily="18" charset="0"/>
              </a:rPr>
              <a:t>Objectives</a:t>
            </a:r>
          </a:p>
          <a:p>
            <a:r>
              <a:rPr lang="en-GB" dirty="0">
                <a:latin typeface="Times New Roman" panose="02020603050405020304" pitchFamily="18" charset="0"/>
                <a:cs typeface="Times New Roman" panose="02020603050405020304" pitchFamily="18" charset="0"/>
              </a:rPr>
              <a:t>Literature Review </a:t>
            </a:r>
          </a:p>
          <a:p>
            <a:r>
              <a:rPr lang="en-GB" dirty="0">
                <a:latin typeface="Times New Roman" panose="02020603050405020304" pitchFamily="18" charset="0"/>
                <a:cs typeface="Times New Roman" panose="02020603050405020304" pitchFamily="18" charset="0"/>
              </a:rPr>
              <a:t>Market Survey </a:t>
            </a:r>
            <a:endParaRPr lang="en-GB" dirty="0">
              <a:solidFill>
                <a:srgbClr val="FF0000"/>
              </a:solidFill>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Main Components</a:t>
            </a:r>
          </a:p>
          <a:p>
            <a:r>
              <a:rPr lang="en-GB" dirty="0">
                <a:latin typeface="Times New Roman" panose="02020603050405020304" pitchFamily="18" charset="0"/>
                <a:cs typeface="Times New Roman" panose="02020603050405020304" pitchFamily="18" charset="0"/>
              </a:rPr>
              <a:t>System Design</a:t>
            </a:r>
          </a:p>
          <a:p>
            <a:r>
              <a:rPr lang="en-GB" dirty="0">
                <a:solidFill>
                  <a:schemeClr val="tx1"/>
                </a:solidFill>
                <a:latin typeface="Times New Roman" panose="02020603050405020304" pitchFamily="18" charset="0"/>
                <a:cs typeface="Times New Roman" panose="02020603050405020304" pitchFamily="18" charset="0"/>
              </a:rPr>
              <a:t>Results and Discussion</a:t>
            </a:r>
          </a:p>
          <a:p>
            <a:r>
              <a:rPr lang="en-GB" dirty="0">
                <a:latin typeface="Times New Roman" panose="02020603050405020304" pitchFamily="18" charset="0"/>
                <a:cs typeface="Times New Roman" panose="02020603050405020304" pitchFamily="18" charset="0"/>
              </a:rPr>
              <a:t>Problems Encountered and Solutions</a:t>
            </a:r>
          </a:p>
          <a:p>
            <a:r>
              <a:rPr lang="en-GB" dirty="0">
                <a:latin typeface="Times New Roman" panose="02020603050405020304" pitchFamily="18" charset="0"/>
                <a:cs typeface="Times New Roman" panose="02020603050405020304" pitchFamily="18" charset="0"/>
              </a:rPr>
              <a:t>Cost Estimation</a:t>
            </a:r>
          </a:p>
          <a:p>
            <a:r>
              <a:rPr lang="en-US" dirty="0">
                <a:latin typeface="Times New Roman" panose="02020603050405020304" pitchFamily="18" charset="0"/>
                <a:cs typeface="Times New Roman" panose="02020603050405020304" pitchFamily="18" charset="0"/>
              </a:rPr>
              <a:t>Gantt Chart</a:t>
            </a:r>
          </a:p>
          <a:p>
            <a:r>
              <a:rPr lang="en-US" dirty="0">
                <a:latin typeface="Times New Roman" panose="02020603050405020304" pitchFamily="18" charset="0"/>
                <a:cs typeface="Times New Roman" panose="02020603050405020304" pitchFamily="18" charset="0"/>
              </a:rPr>
              <a:t>References</a:t>
            </a:r>
          </a:p>
          <a:p>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9DEC6F2-50CE-F195-70F0-43644389E1E8}"/>
              </a:ext>
            </a:extLst>
          </p:cNvPr>
          <p:cNvSpPr>
            <a:spLocks noGrp="1"/>
          </p:cNvSpPr>
          <p:nvPr>
            <p:ph type="dt" sz="half" idx="10"/>
          </p:nvPr>
        </p:nvSpPr>
        <p:spPr/>
        <p:txBody>
          <a:bodyPr/>
          <a:lstStyle/>
          <a:p>
            <a:fld id="{857943A3-81F9-4944-8CF9-0ACAF7968EB9}" type="datetime1">
              <a:rPr lang="en-US" smtClean="0"/>
              <a:t>5/16/2025</a:t>
            </a:fld>
            <a:endParaRPr lang="en-US"/>
          </a:p>
        </p:txBody>
      </p:sp>
      <p:sp>
        <p:nvSpPr>
          <p:cNvPr id="5" name="Footer Placeholder 4">
            <a:extLst>
              <a:ext uri="{FF2B5EF4-FFF2-40B4-BE49-F238E27FC236}">
                <a16:creationId xmlns:a16="http://schemas.microsoft.com/office/drawing/2014/main" id="{C2872007-5B09-53A9-4874-14F4DC5571DE}"/>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C9EB1478-2F88-028C-4664-128CE23AD391}"/>
              </a:ext>
            </a:extLst>
          </p:cNvPr>
          <p:cNvSpPr>
            <a:spLocks noGrp="1"/>
          </p:cNvSpPr>
          <p:nvPr>
            <p:ph type="sldNum" sz="quarter" idx="12"/>
          </p:nvPr>
        </p:nvSpPr>
        <p:spPr/>
        <p:txBody>
          <a:bodyPr/>
          <a:lstStyle/>
          <a:p>
            <a:fld id="{C59DACFC-88C4-41F1-9CCA-CC7DE6A62343}" type="slidenum">
              <a:rPr lang="en-US" smtClean="0"/>
              <a:t>2</a:t>
            </a:fld>
            <a:endParaRPr lang="en-US"/>
          </a:p>
        </p:txBody>
      </p:sp>
      <p:pic>
        <p:nvPicPr>
          <p:cNvPr id="8" name="Picture 7">
            <a:extLst>
              <a:ext uri="{FF2B5EF4-FFF2-40B4-BE49-F238E27FC236}">
                <a16:creationId xmlns:a16="http://schemas.microsoft.com/office/drawing/2014/main" id="{3B2A86E6-A840-45A0-B438-3C26EF01B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1388" y="1514007"/>
            <a:ext cx="4349004" cy="4770252"/>
          </a:xfrm>
          <a:prstGeom prst="rect">
            <a:avLst/>
          </a:prstGeom>
        </p:spPr>
      </p:pic>
    </p:spTree>
    <p:extLst>
      <p:ext uri="{BB962C8B-B14F-4D97-AF65-F5344CB8AC3E}">
        <p14:creationId xmlns:p14="http://schemas.microsoft.com/office/powerpoint/2010/main" val="2705775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F88BC7-591F-97BC-6D81-70C83E923703}"/>
              </a:ext>
            </a:extLst>
          </p:cNvPr>
          <p:cNvSpPr>
            <a:spLocks noGrp="1"/>
          </p:cNvSpPr>
          <p:nvPr>
            <p:ph type="dt" sz="half" idx="10"/>
          </p:nvPr>
        </p:nvSpPr>
        <p:spPr/>
        <p:txBody>
          <a:bodyPr/>
          <a:lstStyle/>
          <a:p>
            <a:fld id="{D5E69270-E93C-4CB1-AD3E-BDBCBA2ABD40}" type="datetime1">
              <a:rPr lang="en-US" smtClean="0"/>
              <a:t>5/16/2025</a:t>
            </a:fld>
            <a:endParaRPr lang="en-US"/>
          </a:p>
        </p:txBody>
      </p:sp>
      <p:sp>
        <p:nvSpPr>
          <p:cNvPr id="3" name="Footer Placeholder 2">
            <a:extLst>
              <a:ext uri="{FF2B5EF4-FFF2-40B4-BE49-F238E27FC236}">
                <a16:creationId xmlns:a16="http://schemas.microsoft.com/office/drawing/2014/main" id="{CB2DD462-08C8-7865-873E-B8CDC8B01493}"/>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CF70FC6A-64A7-C4C4-8A60-07A4E87941A5}"/>
              </a:ext>
            </a:extLst>
          </p:cNvPr>
          <p:cNvSpPr>
            <a:spLocks noGrp="1"/>
          </p:cNvSpPr>
          <p:nvPr>
            <p:ph type="sldNum" sz="quarter" idx="12"/>
          </p:nvPr>
        </p:nvSpPr>
        <p:spPr/>
        <p:txBody>
          <a:bodyPr/>
          <a:lstStyle/>
          <a:p>
            <a:fld id="{C59DACFC-88C4-41F1-9CCA-CC7DE6A62343}" type="slidenum">
              <a:rPr lang="en-US" smtClean="0"/>
              <a:t>20</a:t>
            </a:fld>
            <a:endParaRPr lang="en-US"/>
          </a:p>
        </p:txBody>
      </p:sp>
      <p:sp>
        <p:nvSpPr>
          <p:cNvPr id="6" name="TextBox 5">
            <a:extLst>
              <a:ext uri="{FF2B5EF4-FFF2-40B4-BE49-F238E27FC236}">
                <a16:creationId xmlns:a16="http://schemas.microsoft.com/office/drawing/2014/main" id="{AC8CD5D2-B1F2-4AF9-AA30-CF369CE7DB54}"/>
              </a:ext>
            </a:extLst>
          </p:cNvPr>
          <p:cNvSpPr txBox="1"/>
          <p:nvPr/>
        </p:nvSpPr>
        <p:spPr>
          <a:xfrm>
            <a:off x="1094185" y="452096"/>
            <a:ext cx="11333421" cy="6808082"/>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5.Battery (Li-ion)</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Characteristics: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Voltage: 3.7V (nominal), 4.2V (fully charged)</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Capacity: 2000-3000 </a:t>
            </a:r>
            <a:r>
              <a:rPr lang="en-US" sz="2000" dirty="0" err="1">
                <a:latin typeface="Times New Roman" panose="02020603050405020304" pitchFamily="18" charset="0"/>
                <a:cs typeface="Times New Roman" panose="02020603050405020304" pitchFamily="18" charset="0"/>
              </a:rPr>
              <a:t>mAh</a:t>
            </a:r>
            <a:r>
              <a:rPr lang="en-US" sz="2000" dirty="0">
                <a:latin typeface="Times New Roman" panose="02020603050405020304" pitchFamily="18" charset="0"/>
                <a:cs typeface="Times New Roman" panose="02020603050405020304" pitchFamily="18" charset="0"/>
              </a:rPr>
              <a:t> (typical)</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Discharge Current: 1A to 2A (depending on battery specifications)</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Requirements: Provides power to all components, must match total consumption</a:t>
            </a:r>
          </a:p>
          <a:p>
            <a:pPr>
              <a:buNone/>
            </a:pPr>
            <a:endParaRPr lang="en-US" sz="2000" dirty="0">
              <a:latin typeface="Times New Roman" panose="02020603050405020304" pitchFamily="18" charset="0"/>
              <a:cs typeface="Times New Roman" panose="02020603050405020304" pitchFamily="18" charset="0"/>
            </a:endParaRPr>
          </a:p>
          <a:p>
            <a:pPr>
              <a:lnSpc>
                <a:spcPct val="150000"/>
              </a:lnSpc>
              <a:buNone/>
            </a:pPr>
            <a:r>
              <a:rPr lang="en-US" sz="2000" b="1" dirty="0">
                <a:latin typeface="Times New Roman" panose="02020603050405020304" pitchFamily="18" charset="0"/>
                <a:cs typeface="Times New Roman" panose="02020603050405020304" pitchFamily="18" charset="0"/>
              </a:rPr>
              <a:t>6.Capacitor (10 µF)</a:t>
            </a:r>
          </a:p>
          <a:p>
            <a:pPr>
              <a:lnSpc>
                <a:spcPct val="150000"/>
              </a:lnSpc>
              <a:buNone/>
            </a:pPr>
            <a:r>
              <a:rPr lang="en-US" sz="2000" dirty="0">
                <a:latin typeface="Times New Roman" panose="02020603050405020304" pitchFamily="18" charset="0"/>
                <a:cs typeface="Times New Roman" panose="02020603050405020304" pitchFamily="18" charset="0"/>
              </a:rPr>
              <a:t>Key Characteristics:</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Type: Electrolytic or Ceramic (commonly ceramic for stability and size)</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Capacitance: 10 microfarads (µF)</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Voltage Rating: Typically 16V or 25V (must be higher than the working voltage)</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Requirements: Passive component; no power consumption, but critical for reliable operation of ICs and regulators.</a:t>
            </a:r>
          </a:p>
          <a:p>
            <a:pPr>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3B85BAB-ED30-4BE7-A38B-B271B43E4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8178" y="452096"/>
            <a:ext cx="2143125" cy="2143125"/>
          </a:xfrm>
          <a:prstGeom prst="rect">
            <a:avLst/>
          </a:prstGeom>
        </p:spPr>
      </p:pic>
    </p:spTree>
    <p:extLst>
      <p:ext uri="{BB962C8B-B14F-4D97-AF65-F5344CB8AC3E}">
        <p14:creationId xmlns:p14="http://schemas.microsoft.com/office/powerpoint/2010/main" val="1328186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846054-7078-C71A-B43B-18E8FAFAEF92}"/>
              </a:ext>
            </a:extLst>
          </p:cNvPr>
          <p:cNvSpPr>
            <a:spLocks noGrp="1"/>
          </p:cNvSpPr>
          <p:nvPr>
            <p:ph type="dt" sz="half" idx="10"/>
          </p:nvPr>
        </p:nvSpPr>
        <p:spPr/>
        <p:txBody>
          <a:bodyPr/>
          <a:lstStyle/>
          <a:p>
            <a:fld id="{F75A6905-38C7-42AE-8ACC-E03FEC79198B}" type="datetime1">
              <a:rPr lang="en-US" smtClean="0"/>
              <a:t>5/16/2025</a:t>
            </a:fld>
            <a:endParaRPr lang="en-US"/>
          </a:p>
        </p:txBody>
      </p:sp>
      <p:sp>
        <p:nvSpPr>
          <p:cNvPr id="3" name="Footer Placeholder 2">
            <a:extLst>
              <a:ext uri="{FF2B5EF4-FFF2-40B4-BE49-F238E27FC236}">
                <a16:creationId xmlns:a16="http://schemas.microsoft.com/office/drawing/2014/main" id="{A123CF42-D55C-8417-7FC2-8DBFE9E00D38}"/>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145BBA22-E5D3-F5BD-18BB-D1128F438F55}"/>
              </a:ext>
            </a:extLst>
          </p:cNvPr>
          <p:cNvSpPr>
            <a:spLocks noGrp="1"/>
          </p:cNvSpPr>
          <p:nvPr>
            <p:ph type="sldNum" sz="quarter" idx="12"/>
          </p:nvPr>
        </p:nvSpPr>
        <p:spPr/>
        <p:txBody>
          <a:bodyPr/>
          <a:lstStyle/>
          <a:p>
            <a:fld id="{C59DACFC-88C4-41F1-9CCA-CC7DE6A62343}" type="slidenum">
              <a:rPr lang="en-US" smtClean="0"/>
              <a:t>21</a:t>
            </a:fld>
            <a:endParaRPr lang="en-US"/>
          </a:p>
        </p:txBody>
      </p:sp>
      <p:sp>
        <p:nvSpPr>
          <p:cNvPr id="8" name="TextBox 7">
            <a:extLst>
              <a:ext uri="{FF2B5EF4-FFF2-40B4-BE49-F238E27FC236}">
                <a16:creationId xmlns:a16="http://schemas.microsoft.com/office/drawing/2014/main" id="{7D1C01ED-25E1-02D8-0E1D-325C9E15FC5A}"/>
              </a:ext>
            </a:extLst>
          </p:cNvPr>
          <p:cNvSpPr txBox="1"/>
          <p:nvPr/>
        </p:nvSpPr>
        <p:spPr>
          <a:xfrm>
            <a:off x="1287299" y="155387"/>
            <a:ext cx="8414038" cy="6500306"/>
          </a:xfrm>
          <a:prstGeom prst="rect">
            <a:avLst/>
          </a:prstGeom>
          <a:noFill/>
        </p:spPr>
        <p:txBody>
          <a:bodyPr wrap="square">
            <a:spAutoFit/>
          </a:bodyPr>
          <a:lstStyle/>
          <a:p>
            <a:pPr>
              <a:lnSpc>
                <a:spcPct val="150000"/>
              </a:lnSpc>
              <a:buNone/>
            </a:pPr>
            <a:r>
              <a:rPr lang="en-US" sz="2000" b="1" dirty="0">
                <a:latin typeface="Times New Roman" panose="02020603050405020304" pitchFamily="18" charset="0"/>
                <a:cs typeface="Times New Roman" panose="02020603050405020304" pitchFamily="18" charset="0"/>
              </a:rPr>
              <a:t>7.Voltage Regulator (5V )</a:t>
            </a:r>
          </a:p>
          <a:p>
            <a:pPr>
              <a:lnSpc>
                <a:spcPct val="150000"/>
              </a:lnSpc>
              <a:buNone/>
            </a:pPr>
            <a:r>
              <a:rPr lang="en-US" sz="2000" dirty="0">
                <a:latin typeface="Times New Roman" panose="02020603050405020304" pitchFamily="18" charset="0"/>
                <a:cs typeface="Times New Roman" panose="02020603050405020304" pitchFamily="18" charset="0"/>
              </a:rPr>
              <a:t>Key Characteristics:</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Output Voltage: 5V DC                                                                        </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Input Voltage: 6.5V to 12V (depending on regulator type)</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Current Rating:</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AMS1117-5.0: Max ~800 mA</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7805: Max 1A to 1.5A with proper heat sinking</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Dropout Voltage:</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AMS1117: ~1.1V (low dropout)</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7805: ~2V (standard)</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Dissipation: Depends on input-output voltage difference and current draw; requires heat sink if dissipating significant power.</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Requirements: Input power must be sufficient to support load current plus losses (P = (Vin - 5V) × </a:t>
            </a:r>
            <a:r>
              <a:rPr lang="en-US" sz="2000" dirty="0" err="1">
                <a:latin typeface="Times New Roman" panose="02020603050405020304" pitchFamily="18" charset="0"/>
                <a:cs typeface="Times New Roman" panose="02020603050405020304" pitchFamily="18" charset="0"/>
              </a:rPr>
              <a:t>I_load</a:t>
            </a:r>
            <a:r>
              <a:rPr lang="en-US" sz="2000" dirty="0">
                <a:latin typeface="Times New Roman" panose="02020603050405020304" pitchFamily="18" charset="0"/>
                <a:cs typeface="Times New Roman" panose="02020603050405020304" pitchFamily="18" charset="0"/>
              </a:rPr>
              <a:t>).</a:t>
            </a:r>
          </a:p>
        </p:txBody>
      </p:sp>
      <p:pic>
        <p:nvPicPr>
          <p:cNvPr id="10" name="Picture 9" descr="A close-up of a transistor&#10;&#10;AI-generated content may be incorrect.">
            <a:extLst>
              <a:ext uri="{FF2B5EF4-FFF2-40B4-BE49-F238E27FC236}">
                <a16:creationId xmlns:a16="http://schemas.microsoft.com/office/drawing/2014/main" id="{F9E3DE80-F9D0-79A0-2A53-C1B4F6C27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833" y="1894449"/>
            <a:ext cx="2143125" cy="2143125"/>
          </a:xfrm>
          <a:prstGeom prst="rect">
            <a:avLst/>
          </a:prstGeom>
        </p:spPr>
      </p:pic>
    </p:spTree>
    <p:extLst>
      <p:ext uri="{BB962C8B-B14F-4D97-AF65-F5344CB8AC3E}">
        <p14:creationId xmlns:p14="http://schemas.microsoft.com/office/powerpoint/2010/main" val="3988398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99B12-783D-A321-BDE7-FB30DFDDA897}"/>
              </a:ext>
            </a:extLst>
          </p:cNvPr>
          <p:cNvSpPr>
            <a:spLocks noGrp="1"/>
          </p:cNvSpPr>
          <p:nvPr>
            <p:ph type="dt" sz="half" idx="10"/>
          </p:nvPr>
        </p:nvSpPr>
        <p:spPr/>
        <p:txBody>
          <a:bodyPr/>
          <a:lstStyle/>
          <a:p>
            <a:fld id="{DB3A0407-E2DF-405F-8FCF-7FD13FA9116E}" type="datetime1">
              <a:rPr lang="en-US" smtClean="0"/>
              <a:t>5/16/2025</a:t>
            </a:fld>
            <a:endParaRPr lang="en-US"/>
          </a:p>
        </p:txBody>
      </p:sp>
      <p:sp>
        <p:nvSpPr>
          <p:cNvPr id="3" name="Footer Placeholder 2">
            <a:extLst>
              <a:ext uri="{FF2B5EF4-FFF2-40B4-BE49-F238E27FC236}">
                <a16:creationId xmlns:a16="http://schemas.microsoft.com/office/drawing/2014/main" id="{6779E0A8-4B12-6B74-004C-1CF12D3B1ABD}"/>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E9F520BB-F13D-620C-4B27-52DE4152C9AD}"/>
              </a:ext>
            </a:extLst>
          </p:cNvPr>
          <p:cNvSpPr>
            <a:spLocks noGrp="1"/>
          </p:cNvSpPr>
          <p:nvPr>
            <p:ph type="sldNum" sz="quarter" idx="12"/>
          </p:nvPr>
        </p:nvSpPr>
        <p:spPr/>
        <p:txBody>
          <a:bodyPr/>
          <a:lstStyle/>
          <a:p>
            <a:fld id="{C59DACFC-88C4-41F1-9CCA-CC7DE6A62343}" type="slidenum">
              <a:rPr lang="en-US" smtClean="0"/>
              <a:t>22</a:t>
            </a:fld>
            <a:endParaRPr lang="en-US"/>
          </a:p>
        </p:txBody>
      </p:sp>
      <p:sp>
        <p:nvSpPr>
          <p:cNvPr id="6" name="TextBox 5">
            <a:extLst>
              <a:ext uri="{FF2B5EF4-FFF2-40B4-BE49-F238E27FC236}">
                <a16:creationId xmlns:a16="http://schemas.microsoft.com/office/drawing/2014/main" id="{A02AB41E-1718-41E7-4844-156CF0EE55AE}"/>
              </a:ext>
            </a:extLst>
          </p:cNvPr>
          <p:cNvSpPr txBox="1"/>
          <p:nvPr/>
        </p:nvSpPr>
        <p:spPr>
          <a:xfrm>
            <a:off x="948170" y="193239"/>
            <a:ext cx="11243830" cy="3730317"/>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8.GPS Module (Neo-6M)</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Characteristics: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Range: Latitude: -90° to 90°, Longitude: -180° to 180°</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Accuracy: 2.5 meters (typical)</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Resolution: 1 meter</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Requirements: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Operating Voltage: 3.3V to 5V</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Typical Current: 30-50 mA</a:t>
            </a:r>
          </a:p>
        </p:txBody>
      </p:sp>
      <p:sp>
        <p:nvSpPr>
          <p:cNvPr id="8" name="TextBox 7">
            <a:extLst>
              <a:ext uri="{FF2B5EF4-FFF2-40B4-BE49-F238E27FC236}">
                <a16:creationId xmlns:a16="http://schemas.microsoft.com/office/drawing/2014/main" id="{7C0CC617-B33C-F310-D8CE-21E6D56C116C}"/>
              </a:ext>
            </a:extLst>
          </p:cNvPr>
          <p:cNvSpPr txBox="1"/>
          <p:nvPr/>
        </p:nvSpPr>
        <p:spPr>
          <a:xfrm>
            <a:off x="1145598" y="4193720"/>
            <a:ext cx="11046402" cy="2345322"/>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9.GSM Module (SIM800L)</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Characteristics: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Frequency Range: 850/900/1800/1900 MHz</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Speed: GPRS, 9600 bps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Transmission Power: 2W (Max)</a:t>
            </a:r>
          </a:p>
        </p:txBody>
      </p:sp>
      <p:pic>
        <p:nvPicPr>
          <p:cNvPr id="7" name="Picture 6">
            <a:extLst>
              <a:ext uri="{FF2B5EF4-FFF2-40B4-BE49-F238E27FC236}">
                <a16:creationId xmlns:a16="http://schemas.microsoft.com/office/drawing/2014/main" id="{2339B486-F9FA-4A09-B549-7B0835E82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8601" y="1057555"/>
            <a:ext cx="2143125" cy="2143125"/>
          </a:xfrm>
          <a:prstGeom prst="rect">
            <a:avLst/>
          </a:prstGeom>
        </p:spPr>
      </p:pic>
      <p:pic>
        <p:nvPicPr>
          <p:cNvPr id="10" name="Picture 9">
            <a:extLst>
              <a:ext uri="{FF2B5EF4-FFF2-40B4-BE49-F238E27FC236}">
                <a16:creationId xmlns:a16="http://schemas.microsoft.com/office/drawing/2014/main" id="{E68DF0F3-9D18-4ACA-81C7-9EAAB3522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033" y="4515178"/>
            <a:ext cx="2828925" cy="1619250"/>
          </a:xfrm>
          <a:prstGeom prst="rect">
            <a:avLst/>
          </a:prstGeom>
        </p:spPr>
      </p:pic>
    </p:spTree>
    <p:extLst>
      <p:ext uri="{BB962C8B-B14F-4D97-AF65-F5344CB8AC3E}">
        <p14:creationId xmlns:p14="http://schemas.microsoft.com/office/powerpoint/2010/main" val="1248329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A453DB-E8C8-1919-2BD4-FD1EAB2A9492}"/>
              </a:ext>
            </a:extLst>
          </p:cNvPr>
          <p:cNvSpPr>
            <a:spLocks noGrp="1"/>
          </p:cNvSpPr>
          <p:nvPr>
            <p:ph type="dt" sz="half" idx="10"/>
          </p:nvPr>
        </p:nvSpPr>
        <p:spPr/>
        <p:txBody>
          <a:bodyPr/>
          <a:lstStyle/>
          <a:p>
            <a:fld id="{16BB5373-00A4-486F-A029-5B60329E3211}" type="datetime1">
              <a:rPr lang="en-US" smtClean="0"/>
              <a:t>5/16/2025</a:t>
            </a:fld>
            <a:endParaRPr lang="en-US"/>
          </a:p>
        </p:txBody>
      </p:sp>
      <p:sp>
        <p:nvSpPr>
          <p:cNvPr id="3" name="Footer Placeholder 2">
            <a:extLst>
              <a:ext uri="{FF2B5EF4-FFF2-40B4-BE49-F238E27FC236}">
                <a16:creationId xmlns:a16="http://schemas.microsoft.com/office/drawing/2014/main" id="{216E0B38-C550-A6A9-5FF9-442F2222799B}"/>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CA0CC470-C48C-1208-A8EA-F8190865F391}"/>
              </a:ext>
            </a:extLst>
          </p:cNvPr>
          <p:cNvSpPr>
            <a:spLocks noGrp="1"/>
          </p:cNvSpPr>
          <p:nvPr>
            <p:ph type="sldNum" sz="quarter" idx="12"/>
          </p:nvPr>
        </p:nvSpPr>
        <p:spPr/>
        <p:txBody>
          <a:bodyPr/>
          <a:lstStyle/>
          <a:p>
            <a:fld id="{C59DACFC-88C4-41F1-9CCA-CC7DE6A62343}" type="slidenum">
              <a:rPr lang="en-US" smtClean="0"/>
              <a:t>23</a:t>
            </a:fld>
            <a:endParaRPr lang="en-US"/>
          </a:p>
        </p:txBody>
      </p:sp>
      <p:sp>
        <p:nvSpPr>
          <p:cNvPr id="8" name="TextBox 7">
            <a:extLst>
              <a:ext uri="{FF2B5EF4-FFF2-40B4-BE49-F238E27FC236}">
                <a16:creationId xmlns:a16="http://schemas.microsoft.com/office/drawing/2014/main" id="{72082A16-83BF-C99F-DECC-01939C92B689}"/>
              </a:ext>
            </a:extLst>
          </p:cNvPr>
          <p:cNvSpPr txBox="1"/>
          <p:nvPr/>
        </p:nvSpPr>
        <p:spPr>
          <a:xfrm>
            <a:off x="1010515" y="1799740"/>
            <a:ext cx="11032547" cy="4653646"/>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10.Temperature and Humidity Sensor (DHT22)</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Characteristics: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Range:</a:t>
            </a:r>
          </a:p>
          <a:p>
            <a:pPr marL="1143000" lvl="2" indent="-2286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Temperature: -40 to 80°C</a:t>
            </a:r>
          </a:p>
          <a:p>
            <a:pPr marL="1143000" lvl="2" indent="-2286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Humidity: 0-100% RH</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Sensitivity: ±0.5°C (temperature), ±2-5% RH (humidity)</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Resolution: 0.1°C (temperature), 1% RH (humidity)</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Requirements: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Operating Voltage: 3.3V to 6V</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Typical Current: 1-2 mA (idle), up to 1.5-3 mA (measuring)</a:t>
            </a:r>
          </a:p>
        </p:txBody>
      </p:sp>
      <p:sp>
        <p:nvSpPr>
          <p:cNvPr id="6" name="TextBox 5">
            <a:extLst>
              <a:ext uri="{FF2B5EF4-FFF2-40B4-BE49-F238E27FC236}">
                <a16:creationId xmlns:a16="http://schemas.microsoft.com/office/drawing/2014/main" id="{F382EAE8-40A8-FE16-6B24-38CF8F97CA40}"/>
              </a:ext>
            </a:extLst>
          </p:cNvPr>
          <p:cNvSpPr txBox="1"/>
          <p:nvPr/>
        </p:nvSpPr>
        <p:spPr>
          <a:xfrm>
            <a:off x="1083251" y="283854"/>
            <a:ext cx="11032547" cy="1421992"/>
          </a:xfrm>
          <a:prstGeom prst="rect">
            <a:avLst/>
          </a:prstGeom>
          <a:noFill/>
        </p:spPr>
        <p:txBody>
          <a:bodyPr wrap="square">
            <a:spAutoFit/>
          </a:bodyPr>
          <a:lstStyle/>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Requirements: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Operating Voltage: 3.4V to 4.4V</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Typical Current: 20-30 mA (idle), up to 2A (during transmission)</a:t>
            </a:r>
          </a:p>
        </p:txBody>
      </p:sp>
      <p:pic>
        <p:nvPicPr>
          <p:cNvPr id="7" name="Picture 6">
            <a:extLst>
              <a:ext uri="{FF2B5EF4-FFF2-40B4-BE49-F238E27FC236}">
                <a16:creationId xmlns:a16="http://schemas.microsoft.com/office/drawing/2014/main" id="{DA5A6652-14D5-4A8E-B928-00D35DD12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086" y="2263587"/>
            <a:ext cx="3810000" cy="2523565"/>
          </a:xfrm>
          <a:prstGeom prst="rect">
            <a:avLst/>
          </a:prstGeom>
        </p:spPr>
      </p:pic>
    </p:spTree>
    <p:extLst>
      <p:ext uri="{BB962C8B-B14F-4D97-AF65-F5344CB8AC3E}">
        <p14:creationId xmlns:p14="http://schemas.microsoft.com/office/powerpoint/2010/main" val="381048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44477B-E9A6-F88E-2E4C-2266CE29C4F1}"/>
              </a:ext>
            </a:extLst>
          </p:cNvPr>
          <p:cNvSpPr>
            <a:spLocks noGrp="1"/>
          </p:cNvSpPr>
          <p:nvPr>
            <p:ph type="dt" sz="half" idx="10"/>
          </p:nvPr>
        </p:nvSpPr>
        <p:spPr/>
        <p:txBody>
          <a:bodyPr/>
          <a:lstStyle/>
          <a:p>
            <a:fld id="{7D82FD21-947E-4ECE-B10F-7A0D25AE60F1}" type="datetime1">
              <a:rPr lang="en-US" smtClean="0"/>
              <a:t>5/16/2025</a:t>
            </a:fld>
            <a:endParaRPr lang="en-US"/>
          </a:p>
        </p:txBody>
      </p:sp>
      <p:sp>
        <p:nvSpPr>
          <p:cNvPr id="3" name="Footer Placeholder 2">
            <a:extLst>
              <a:ext uri="{FF2B5EF4-FFF2-40B4-BE49-F238E27FC236}">
                <a16:creationId xmlns:a16="http://schemas.microsoft.com/office/drawing/2014/main" id="{A2BB395F-062D-26A3-093C-C78E0051E3FA}"/>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A22093F3-6772-59AE-1D45-CACA2CD0022B}"/>
              </a:ext>
            </a:extLst>
          </p:cNvPr>
          <p:cNvSpPr>
            <a:spLocks noGrp="1"/>
          </p:cNvSpPr>
          <p:nvPr>
            <p:ph type="sldNum" sz="quarter" idx="12"/>
          </p:nvPr>
        </p:nvSpPr>
        <p:spPr/>
        <p:txBody>
          <a:bodyPr/>
          <a:lstStyle/>
          <a:p>
            <a:fld id="{C59DACFC-88C4-41F1-9CCA-CC7DE6A62343}" type="slidenum">
              <a:rPr lang="en-US" smtClean="0"/>
              <a:t>24</a:t>
            </a:fld>
            <a:endParaRPr lang="en-US"/>
          </a:p>
        </p:txBody>
      </p:sp>
      <p:sp>
        <p:nvSpPr>
          <p:cNvPr id="10" name="TextBox 9">
            <a:extLst>
              <a:ext uri="{FF2B5EF4-FFF2-40B4-BE49-F238E27FC236}">
                <a16:creationId xmlns:a16="http://schemas.microsoft.com/office/drawing/2014/main" id="{AC854C35-3F71-6F40-F9AA-6EABDC48DE62}"/>
              </a:ext>
            </a:extLst>
          </p:cNvPr>
          <p:cNvSpPr txBox="1"/>
          <p:nvPr/>
        </p:nvSpPr>
        <p:spPr>
          <a:xfrm>
            <a:off x="1060625" y="330506"/>
            <a:ext cx="11258992" cy="3730317"/>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11.LEDs (For visual alerts)</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Key Characteristics: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Color: Red, green, blue (depending on usage)</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Forward Voltage: Typically 2V to 3.2V (depending on the color)</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Current Rating: 20 mA per LED</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Power Requirements:</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Operating Voltage: 3.3V to 5V</a:t>
            </a:r>
          </a:p>
          <a:p>
            <a:pPr marL="742950" lvl="1"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Typical Current: 20 mA per LED</a:t>
            </a:r>
          </a:p>
        </p:txBody>
      </p:sp>
    </p:spTree>
    <p:extLst>
      <p:ext uri="{BB962C8B-B14F-4D97-AF65-F5344CB8AC3E}">
        <p14:creationId xmlns:p14="http://schemas.microsoft.com/office/powerpoint/2010/main" val="452412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954E2-DE2B-BDFA-01C9-C20A20084E54}"/>
              </a:ext>
            </a:extLst>
          </p:cNvPr>
          <p:cNvSpPr>
            <a:spLocks noGrp="1"/>
          </p:cNvSpPr>
          <p:nvPr>
            <p:ph type="dt" sz="half" idx="10"/>
          </p:nvPr>
        </p:nvSpPr>
        <p:spPr/>
        <p:txBody>
          <a:bodyPr/>
          <a:lstStyle/>
          <a:p>
            <a:fld id="{9C445442-8B2E-4FB7-AC56-DC3F3CC3DB3E}" type="datetime1">
              <a:rPr lang="en-US" smtClean="0"/>
              <a:t>5/16/2025</a:t>
            </a:fld>
            <a:endParaRPr lang="en-US"/>
          </a:p>
        </p:txBody>
      </p:sp>
      <p:sp>
        <p:nvSpPr>
          <p:cNvPr id="3" name="Footer Placeholder 2">
            <a:extLst>
              <a:ext uri="{FF2B5EF4-FFF2-40B4-BE49-F238E27FC236}">
                <a16:creationId xmlns:a16="http://schemas.microsoft.com/office/drawing/2014/main" id="{35DC1134-01A5-8FAA-850D-6130CC722F7A}"/>
              </a:ext>
            </a:extLst>
          </p:cNvPr>
          <p:cNvSpPr>
            <a:spLocks noGrp="1"/>
          </p:cNvSpPr>
          <p:nvPr>
            <p:ph type="ftr" sz="quarter" idx="11"/>
          </p:nvPr>
        </p:nvSpPr>
        <p:spPr/>
        <p:txBody>
          <a:bodyPr/>
          <a:lstStyle/>
          <a:p>
            <a:r>
              <a:rPr lang="en-US"/>
              <a:t>Individual Design Project 2024/2025</a:t>
            </a:r>
            <a:endParaRPr lang="en-US" dirty="0"/>
          </a:p>
        </p:txBody>
      </p:sp>
      <p:sp>
        <p:nvSpPr>
          <p:cNvPr id="4" name="Slide Number Placeholder 3">
            <a:extLst>
              <a:ext uri="{FF2B5EF4-FFF2-40B4-BE49-F238E27FC236}">
                <a16:creationId xmlns:a16="http://schemas.microsoft.com/office/drawing/2014/main" id="{6E7268FB-9A0E-BB8F-1987-E28BA6E5CA56}"/>
              </a:ext>
            </a:extLst>
          </p:cNvPr>
          <p:cNvSpPr>
            <a:spLocks noGrp="1"/>
          </p:cNvSpPr>
          <p:nvPr>
            <p:ph type="sldNum" sz="quarter" idx="12"/>
          </p:nvPr>
        </p:nvSpPr>
        <p:spPr/>
        <p:txBody>
          <a:bodyPr/>
          <a:lstStyle/>
          <a:p>
            <a:fld id="{C59DACFC-88C4-41F1-9CCA-CC7DE6A62343}" type="slidenum">
              <a:rPr lang="en-US" smtClean="0"/>
              <a:t>25</a:t>
            </a:fld>
            <a:endParaRPr lang="en-US"/>
          </a:p>
        </p:txBody>
      </p:sp>
      <p:sp>
        <p:nvSpPr>
          <p:cNvPr id="6" name="TextBox 5">
            <a:extLst>
              <a:ext uri="{FF2B5EF4-FFF2-40B4-BE49-F238E27FC236}">
                <a16:creationId xmlns:a16="http://schemas.microsoft.com/office/drawing/2014/main" id="{57A41D5F-B90D-9B1F-6E5F-08990C713CB0}"/>
              </a:ext>
            </a:extLst>
          </p:cNvPr>
          <p:cNvSpPr txBox="1"/>
          <p:nvPr/>
        </p:nvSpPr>
        <p:spPr>
          <a:xfrm>
            <a:off x="937778" y="85498"/>
            <a:ext cx="11254221"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Power Requirements per Component</a:t>
            </a:r>
          </a:p>
        </p:txBody>
      </p:sp>
      <p:graphicFrame>
        <p:nvGraphicFramePr>
          <p:cNvPr id="8" name="Table 7">
            <a:extLst>
              <a:ext uri="{FF2B5EF4-FFF2-40B4-BE49-F238E27FC236}">
                <a16:creationId xmlns:a16="http://schemas.microsoft.com/office/drawing/2014/main" id="{9DD7E22C-B3C5-8788-FB3E-FFB21CF12AD9}"/>
              </a:ext>
            </a:extLst>
          </p:cNvPr>
          <p:cNvGraphicFramePr>
            <a:graphicFrameLocks noGrp="1"/>
          </p:cNvGraphicFramePr>
          <p:nvPr>
            <p:extLst>
              <p:ext uri="{D42A27DB-BD31-4B8C-83A1-F6EECF244321}">
                <p14:modId xmlns:p14="http://schemas.microsoft.com/office/powerpoint/2010/main" val="4004394593"/>
              </p:ext>
            </p:extLst>
          </p:nvPr>
        </p:nvGraphicFramePr>
        <p:xfrm>
          <a:off x="924791" y="605366"/>
          <a:ext cx="11035145" cy="5342883"/>
        </p:xfrm>
        <a:graphic>
          <a:graphicData uri="http://schemas.openxmlformats.org/drawingml/2006/table">
            <a:tbl>
              <a:tblPr firstRow="1" bandRow="1">
                <a:tableStyleId>{5C22544A-7EE6-4342-B048-85BDC9FD1C3A}</a:tableStyleId>
              </a:tblPr>
              <a:tblGrid>
                <a:gridCol w="2223014">
                  <a:extLst>
                    <a:ext uri="{9D8B030D-6E8A-4147-A177-3AD203B41FA5}">
                      <a16:colId xmlns:a16="http://schemas.microsoft.com/office/drawing/2014/main" val="3342466138"/>
                    </a:ext>
                  </a:extLst>
                </a:gridCol>
                <a:gridCol w="2937377">
                  <a:extLst>
                    <a:ext uri="{9D8B030D-6E8A-4147-A177-3AD203B41FA5}">
                      <a16:colId xmlns:a16="http://schemas.microsoft.com/office/drawing/2014/main" val="3277343090"/>
                    </a:ext>
                  </a:extLst>
                </a:gridCol>
                <a:gridCol w="2937377">
                  <a:extLst>
                    <a:ext uri="{9D8B030D-6E8A-4147-A177-3AD203B41FA5}">
                      <a16:colId xmlns:a16="http://schemas.microsoft.com/office/drawing/2014/main" val="3033114839"/>
                    </a:ext>
                  </a:extLst>
                </a:gridCol>
                <a:gridCol w="2937377">
                  <a:extLst>
                    <a:ext uri="{9D8B030D-6E8A-4147-A177-3AD203B41FA5}">
                      <a16:colId xmlns:a16="http://schemas.microsoft.com/office/drawing/2014/main" val="494547073"/>
                    </a:ext>
                  </a:extLst>
                </a:gridCol>
              </a:tblGrid>
              <a:tr h="410991">
                <a:tc>
                  <a:txBody>
                    <a:bodyPr/>
                    <a:lstStyle/>
                    <a:p>
                      <a:r>
                        <a:rPr lang="en-US" b="1"/>
                        <a:t>ESP32 Devkit</a:t>
                      </a:r>
                      <a:endParaRPr lang="en-US"/>
                    </a:p>
                  </a:txBody>
                  <a:tcPr anchor="ctr"/>
                </a:tc>
                <a:tc>
                  <a:txBody>
                    <a:bodyPr/>
                    <a:lstStyle/>
                    <a:p>
                      <a:r>
                        <a:rPr lang="en-US" b="1" dirty="0"/>
                        <a:t>Voltage(V)</a:t>
                      </a:r>
                      <a:endParaRPr lang="en-US" dirty="0"/>
                    </a:p>
                  </a:txBody>
                  <a:tcPr anchor="ctr"/>
                </a:tc>
                <a:tc>
                  <a:txBody>
                    <a:bodyPr/>
                    <a:lstStyle/>
                    <a:p>
                      <a:r>
                        <a:rPr lang="en-US" dirty="0"/>
                        <a:t>Current(Ma)</a:t>
                      </a:r>
                    </a:p>
                  </a:txBody>
                  <a:tcPr anchor="ctr"/>
                </a:tc>
                <a:tc>
                  <a:txBody>
                    <a:bodyPr/>
                    <a:lstStyle/>
                    <a:p>
                      <a:r>
                        <a:rPr lang="en-US" dirty="0"/>
                        <a:t>Power (W) = V × A</a:t>
                      </a:r>
                    </a:p>
                  </a:txBody>
                  <a:tcPr anchor="ctr"/>
                </a:tc>
                <a:extLst>
                  <a:ext uri="{0D108BD9-81ED-4DB2-BD59-A6C34878D82A}">
                    <a16:rowId xmlns:a16="http://schemas.microsoft.com/office/drawing/2014/main" val="1249875961"/>
                  </a:ext>
                </a:extLst>
              </a:tr>
              <a:tr h="410991">
                <a:tc>
                  <a:txBody>
                    <a:bodyPr/>
                    <a:lstStyle/>
                    <a:p>
                      <a:r>
                        <a:rPr lang="en-US" b="0" dirty="0"/>
                        <a:t>ESP32 Devkit</a:t>
                      </a:r>
                    </a:p>
                  </a:txBody>
                  <a:tcPr anchor="ctr"/>
                </a:tc>
                <a:tc>
                  <a:txBody>
                    <a:bodyPr/>
                    <a:lstStyle/>
                    <a:p>
                      <a:r>
                        <a:rPr lang="en-US" b="0" dirty="0"/>
                        <a:t>3.3V</a:t>
                      </a:r>
                    </a:p>
                  </a:txBody>
                  <a:tcPr anchor="ctr"/>
                </a:tc>
                <a:tc>
                  <a:txBody>
                    <a:bodyPr/>
                    <a:lstStyle/>
                    <a:p>
                      <a:r>
                        <a:rPr lang="en-US" b="0" dirty="0"/>
                        <a:t>100-300</a:t>
                      </a:r>
                    </a:p>
                  </a:txBody>
                  <a:tcPr anchor="ctr"/>
                </a:tc>
                <a:tc>
                  <a:txBody>
                    <a:bodyPr/>
                    <a:lstStyle/>
                    <a:p>
                      <a:r>
                        <a:rPr lang="en-US" b="0" dirty="0"/>
                        <a:t>0.33-0.99</a:t>
                      </a:r>
                    </a:p>
                  </a:txBody>
                  <a:tcPr anchor="ctr"/>
                </a:tc>
                <a:extLst>
                  <a:ext uri="{0D108BD9-81ED-4DB2-BD59-A6C34878D82A}">
                    <a16:rowId xmlns:a16="http://schemas.microsoft.com/office/drawing/2014/main" val="368879589"/>
                  </a:ext>
                </a:extLst>
              </a:tr>
              <a:tr h="410991">
                <a:tc>
                  <a:txBody>
                    <a:bodyPr/>
                    <a:lstStyle/>
                    <a:p>
                      <a:r>
                        <a:rPr lang="en-US" dirty="0"/>
                        <a:t>DHT22 Sensor</a:t>
                      </a:r>
                    </a:p>
                  </a:txBody>
                  <a:tcPr/>
                </a:tc>
                <a:tc>
                  <a:txBody>
                    <a:bodyPr/>
                    <a:lstStyle/>
                    <a:p>
                      <a:r>
                        <a:rPr lang="en-US" dirty="0"/>
                        <a:t>3.3/5V</a:t>
                      </a:r>
                    </a:p>
                  </a:txBody>
                  <a:tcPr/>
                </a:tc>
                <a:tc>
                  <a:txBody>
                    <a:bodyPr/>
                    <a:lstStyle/>
                    <a:p>
                      <a:r>
                        <a:rPr lang="en-US" dirty="0"/>
                        <a:t>1-3</a:t>
                      </a:r>
                    </a:p>
                  </a:txBody>
                  <a:tcPr/>
                </a:tc>
                <a:tc>
                  <a:txBody>
                    <a:bodyPr/>
                    <a:lstStyle/>
                    <a:p>
                      <a:r>
                        <a:rPr lang="en-US" dirty="0"/>
                        <a:t>0.005-0.015</a:t>
                      </a:r>
                    </a:p>
                  </a:txBody>
                  <a:tcPr/>
                </a:tc>
                <a:extLst>
                  <a:ext uri="{0D108BD9-81ED-4DB2-BD59-A6C34878D82A}">
                    <a16:rowId xmlns:a16="http://schemas.microsoft.com/office/drawing/2014/main" val="205663023"/>
                  </a:ext>
                </a:extLst>
              </a:tr>
              <a:tr h="410991">
                <a:tc>
                  <a:txBody>
                    <a:bodyPr/>
                    <a:lstStyle/>
                    <a:p>
                      <a:r>
                        <a:rPr lang="en-US" dirty="0"/>
                        <a:t>MQ3 Alcohol Sensor</a:t>
                      </a:r>
                    </a:p>
                  </a:txBody>
                  <a:tcPr/>
                </a:tc>
                <a:tc>
                  <a:txBody>
                    <a:bodyPr/>
                    <a:lstStyle/>
                    <a:p>
                      <a:r>
                        <a:rPr lang="en-US" dirty="0"/>
                        <a:t>5V</a:t>
                      </a:r>
                    </a:p>
                  </a:txBody>
                  <a:tcPr/>
                </a:tc>
                <a:tc>
                  <a:txBody>
                    <a:bodyPr/>
                    <a:lstStyle/>
                    <a:p>
                      <a:r>
                        <a:rPr lang="en-US" dirty="0"/>
                        <a:t>150-200</a:t>
                      </a:r>
                    </a:p>
                  </a:txBody>
                  <a:tcPr/>
                </a:tc>
                <a:tc>
                  <a:txBody>
                    <a:bodyPr/>
                    <a:lstStyle/>
                    <a:p>
                      <a:r>
                        <a:rPr lang="en-US" dirty="0"/>
                        <a:t>0.75-1.0</a:t>
                      </a:r>
                    </a:p>
                  </a:txBody>
                  <a:tcPr/>
                </a:tc>
                <a:extLst>
                  <a:ext uri="{0D108BD9-81ED-4DB2-BD59-A6C34878D82A}">
                    <a16:rowId xmlns:a16="http://schemas.microsoft.com/office/drawing/2014/main" val="1050729186"/>
                  </a:ext>
                </a:extLst>
              </a:tr>
              <a:tr h="410991">
                <a:tc>
                  <a:txBody>
                    <a:bodyPr/>
                    <a:lstStyle/>
                    <a:p>
                      <a:r>
                        <a:rPr lang="en-US" dirty="0"/>
                        <a:t>HW 028 Rain Sensor</a:t>
                      </a:r>
                    </a:p>
                  </a:txBody>
                  <a:tcPr/>
                </a:tc>
                <a:tc>
                  <a:txBody>
                    <a:bodyPr/>
                    <a:lstStyle/>
                    <a:p>
                      <a:r>
                        <a:rPr lang="en-US" dirty="0"/>
                        <a:t>5V</a:t>
                      </a:r>
                    </a:p>
                  </a:txBody>
                  <a:tcPr/>
                </a:tc>
                <a:tc>
                  <a:txBody>
                    <a:bodyPr/>
                    <a:lstStyle/>
                    <a:p>
                      <a:r>
                        <a:rPr lang="en-US" dirty="0"/>
                        <a:t>30-50</a:t>
                      </a:r>
                    </a:p>
                  </a:txBody>
                  <a:tcPr/>
                </a:tc>
                <a:tc>
                  <a:txBody>
                    <a:bodyPr/>
                    <a:lstStyle/>
                    <a:p>
                      <a:r>
                        <a:rPr lang="en-US" dirty="0"/>
                        <a:t>0.15-0.25</a:t>
                      </a:r>
                    </a:p>
                  </a:txBody>
                  <a:tcPr/>
                </a:tc>
                <a:extLst>
                  <a:ext uri="{0D108BD9-81ED-4DB2-BD59-A6C34878D82A}">
                    <a16:rowId xmlns:a16="http://schemas.microsoft.com/office/drawing/2014/main" val="3151484516"/>
                  </a:ext>
                </a:extLst>
              </a:tr>
              <a:tr h="410991">
                <a:tc>
                  <a:txBody>
                    <a:bodyPr/>
                    <a:lstStyle/>
                    <a:p>
                      <a:r>
                        <a:rPr lang="en-US" dirty="0"/>
                        <a:t>SW-420 Vibration Sensor</a:t>
                      </a:r>
                    </a:p>
                  </a:txBody>
                  <a:tcPr/>
                </a:tc>
                <a:tc>
                  <a:txBody>
                    <a:bodyPr/>
                    <a:lstStyle/>
                    <a:p>
                      <a:r>
                        <a:rPr lang="en-US" dirty="0"/>
                        <a:t>3.3V/5V</a:t>
                      </a:r>
                    </a:p>
                  </a:txBody>
                  <a:tcPr/>
                </a:tc>
                <a:tc>
                  <a:txBody>
                    <a:bodyPr/>
                    <a:lstStyle/>
                    <a:p>
                      <a:r>
                        <a:rPr lang="en-US" dirty="0"/>
                        <a:t>15-20</a:t>
                      </a:r>
                    </a:p>
                  </a:txBody>
                  <a:tcPr/>
                </a:tc>
                <a:tc>
                  <a:txBody>
                    <a:bodyPr/>
                    <a:lstStyle/>
                    <a:p>
                      <a:r>
                        <a:rPr lang="en-US" dirty="0"/>
                        <a:t>0.05-0.1</a:t>
                      </a:r>
                    </a:p>
                  </a:txBody>
                  <a:tcPr/>
                </a:tc>
                <a:extLst>
                  <a:ext uri="{0D108BD9-81ED-4DB2-BD59-A6C34878D82A}">
                    <a16:rowId xmlns:a16="http://schemas.microsoft.com/office/drawing/2014/main" val="3541808026"/>
                  </a:ext>
                </a:extLst>
              </a:tr>
              <a:tr h="410991">
                <a:tc>
                  <a:txBody>
                    <a:bodyPr/>
                    <a:lstStyle/>
                    <a:p>
                      <a:r>
                        <a:rPr lang="en-US" dirty="0"/>
                        <a:t>Switches</a:t>
                      </a:r>
                    </a:p>
                  </a:txBody>
                  <a:tcPr/>
                </a:tc>
                <a:tc>
                  <a:txBody>
                    <a:bodyPr/>
                    <a:lstStyle/>
                    <a:p>
                      <a:r>
                        <a:rPr lang="en-US" dirty="0"/>
                        <a:t>-</a:t>
                      </a:r>
                    </a:p>
                  </a:txBody>
                  <a:tcPr/>
                </a:tc>
                <a:tc>
                  <a:txBody>
                    <a:bodyPr/>
                    <a:lstStyle/>
                    <a:p>
                      <a:r>
                        <a:rPr lang="en-US" dirty="0"/>
                        <a:t>Negligible</a:t>
                      </a:r>
                    </a:p>
                  </a:txBody>
                  <a:tcPr/>
                </a:tc>
                <a:tc>
                  <a:txBody>
                    <a:bodyPr/>
                    <a:lstStyle/>
                    <a:p>
                      <a:r>
                        <a:rPr lang="en-US" dirty="0"/>
                        <a:t>~0</a:t>
                      </a:r>
                    </a:p>
                  </a:txBody>
                  <a:tcPr/>
                </a:tc>
                <a:extLst>
                  <a:ext uri="{0D108BD9-81ED-4DB2-BD59-A6C34878D82A}">
                    <a16:rowId xmlns:a16="http://schemas.microsoft.com/office/drawing/2014/main" val="3353473016"/>
                  </a:ext>
                </a:extLst>
              </a:tr>
              <a:tr h="410991">
                <a:tc>
                  <a:txBody>
                    <a:bodyPr/>
                    <a:lstStyle/>
                    <a:p>
                      <a:r>
                        <a:rPr lang="en-US" dirty="0"/>
                        <a:t>LEDs (3 LEDs)</a:t>
                      </a:r>
                    </a:p>
                  </a:txBody>
                  <a:tcPr/>
                </a:tc>
                <a:tc>
                  <a:txBody>
                    <a:bodyPr/>
                    <a:lstStyle/>
                    <a:p>
                      <a:r>
                        <a:rPr lang="en-US" dirty="0"/>
                        <a:t>3.3V / 5V</a:t>
                      </a:r>
                    </a:p>
                  </a:txBody>
                  <a:tcPr/>
                </a:tc>
                <a:tc>
                  <a:txBody>
                    <a:bodyPr/>
                    <a:lstStyle/>
                    <a:p>
                      <a:r>
                        <a:rPr lang="en-US" dirty="0"/>
                        <a:t>20mA × 3</a:t>
                      </a:r>
                    </a:p>
                  </a:txBody>
                  <a:tcPr/>
                </a:tc>
                <a:tc>
                  <a:txBody>
                    <a:bodyPr/>
                    <a:lstStyle/>
                    <a:p>
                      <a:r>
                        <a:rPr lang="en-US" dirty="0"/>
                        <a:t>0.06 - 0.09</a:t>
                      </a:r>
                    </a:p>
                  </a:txBody>
                  <a:tcPr/>
                </a:tc>
                <a:extLst>
                  <a:ext uri="{0D108BD9-81ED-4DB2-BD59-A6C34878D82A}">
                    <a16:rowId xmlns:a16="http://schemas.microsoft.com/office/drawing/2014/main" val="2560502582"/>
                  </a:ext>
                </a:extLst>
              </a:tr>
              <a:tr h="410991">
                <a:tc>
                  <a:txBody>
                    <a:bodyPr/>
                    <a:lstStyle/>
                    <a:p>
                      <a:r>
                        <a:rPr lang="en-US" dirty="0"/>
                        <a:t>Servo Motors (2x)</a:t>
                      </a:r>
                    </a:p>
                  </a:txBody>
                  <a:tcPr/>
                </a:tc>
                <a:tc>
                  <a:txBody>
                    <a:bodyPr/>
                    <a:lstStyle/>
                    <a:p>
                      <a:r>
                        <a:rPr lang="en-US" dirty="0"/>
                        <a:t>5V</a:t>
                      </a:r>
                    </a:p>
                  </a:txBody>
                  <a:tcPr/>
                </a:tc>
                <a:tc>
                  <a:txBody>
                    <a:bodyPr/>
                    <a:lstStyle/>
                    <a:p>
                      <a:r>
                        <a:rPr lang="en-US" dirty="0"/>
                        <a:t>5V</a:t>
                      </a:r>
                    </a:p>
                  </a:txBody>
                  <a:tcPr/>
                </a:tc>
                <a:tc>
                  <a:txBody>
                    <a:bodyPr/>
                    <a:lstStyle/>
                    <a:p>
                      <a:r>
                        <a:rPr lang="en-US" dirty="0"/>
                        <a:t>2 - 5 (total)</a:t>
                      </a:r>
                    </a:p>
                  </a:txBody>
                  <a:tcPr/>
                </a:tc>
                <a:extLst>
                  <a:ext uri="{0D108BD9-81ED-4DB2-BD59-A6C34878D82A}">
                    <a16:rowId xmlns:a16="http://schemas.microsoft.com/office/drawing/2014/main" val="239624725"/>
                  </a:ext>
                </a:extLst>
              </a:tr>
              <a:tr h="410991">
                <a:tc>
                  <a:txBody>
                    <a:bodyPr/>
                    <a:lstStyle/>
                    <a:p>
                      <a:r>
                        <a:rPr lang="en-US" dirty="0"/>
                        <a:t>MPU6050 Gyroscope</a:t>
                      </a:r>
                    </a:p>
                  </a:txBody>
                  <a:tcPr/>
                </a:tc>
                <a:tc>
                  <a:txBody>
                    <a:bodyPr/>
                    <a:lstStyle/>
                    <a:p>
                      <a:r>
                        <a:rPr lang="en-US" dirty="0"/>
                        <a:t>3.3V</a:t>
                      </a:r>
                    </a:p>
                  </a:txBody>
                  <a:tcPr/>
                </a:tc>
                <a:tc>
                  <a:txBody>
                    <a:bodyPr/>
                    <a:lstStyle/>
                    <a:p>
                      <a:r>
                        <a:rPr lang="en-US" dirty="0"/>
                        <a:t>3.9</a:t>
                      </a:r>
                    </a:p>
                  </a:txBody>
                  <a:tcPr/>
                </a:tc>
                <a:tc>
                  <a:txBody>
                    <a:bodyPr/>
                    <a:lstStyle/>
                    <a:p>
                      <a:r>
                        <a:rPr lang="en-US" dirty="0"/>
                        <a:t>0.0128</a:t>
                      </a:r>
                    </a:p>
                  </a:txBody>
                  <a:tcPr/>
                </a:tc>
                <a:extLst>
                  <a:ext uri="{0D108BD9-81ED-4DB2-BD59-A6C34878D82A}">
                    <a16:rowId xmlns:a16="http://schemas.microsoft.com/office/drawing/2014/main" val="3422051497"/>
                  </a:ext>
                </a:extLst>
              </a:tr>
              <a:tr h="410991">
                <a:tc>
                  <a:txBody>
                    <a:bodyPr/>
                    <a:lstStyle/>
                    <a:p>
                      <a:r>
                        <a:rPr lang="en-US" dirty="0"/>
                        <a:t>LCD Display (16x2 or 20x4)</a:t>
                      </a:r>
                    </a:p>
                  </a:txBody>
                  <a:tcPr/>
                </a:tc>
                <a:tc>
                  <a:txBody>
                    <a:bodyPr/>
                    <a:lstStyle/>
                    <a:p>
                      <a:r>
                        <a:rPr lang="en-US" dirty="0"/>
                        <a:t>5V</a:t>
                      </a:r>
                    </a:p>
                  </a:txBody>
                  <a:tcPr/>
                </a:tc>
                <a:tc>
                  <a:txBody>
                    <a:bodyPr/>
                    <a:lstStyle/>
                    <a:p>
                      <a:r>
                        <a:rPr lang="en-US" dirty="0"/>
                        <a:t>30-50</a:t>
                      </a:r>
                    </a:p>
                  </a:txBody>
                  <a:tcPr/>
                </a:tc>
                <a:tc>
                  <a:txBody>
                    <a:bodyPr/>
                    <a:lstStyle/>
                    <a:p>
                      <a:r>
                        <a:rPr lang="en-US" dirty="0"/>
                        <a:t>0.15 - 0.25</a:t>
                      </a:r>
                    </a:p>
                  </a:txBody>
                  <a:tcPr anchor="ctr"/>
                </a:tc>
                <a:extLst>
                  <a:ext uri="{0D108BD9-81ED-4DB2-BD59-A6C34878D82A}">
                    <a16:rowId xmlns:a16="http://schemas.microsoft.com/office/drawing/2014/main" val="2203589024"/>
                  </a:ext>
                </a:extLst>
              </a:tr>
              <a:tr h="410991">
                <a:tc>
                  <a:txBody>
                    <a:bodyPr/>
                    <a:lstStyle/>
                    <a:p>
                      <a:r>
                        <a:rPr lang="en-US" dirty="0"/>
                        <a:t>GPS Module (Neo-6M)</a:t>
                      </a:r>
                    </a:p>
                  </a:txBody>
                  <a:tcPr/>
                </a:tc>
                <a:tc>
                  <a:txBody>
                    <a:bodyPr/>
                    <a:lstStyle/>
                    <a:p>
                      <a:r>
                        <a:rPr lang="en-US" dirty="0"/>
                        <a:t>3.3V / 5V</a:t>
                      </a:r>
                    </a:p>
                  </a:txBody>
                  <a:tcPr/>
                </a:tc>
                <a:tc>
                  <a:txBody>
                    <a:bodyPr/>
                    <a:lstStyle/>
                    <a:p>
                      <a:r>
                        <a:rPr lang="en-US" dirty="0"/>
                        <a:t>30-50</a:t>
                      </a:r>
                    </a:p>
                  </a:txBody>
                  <a:tcPr/>
                </a:tc>
                <a:tc>
                  <a:txBody>
                    <a:bodyPr/>
                    <a:lstStyle/>
                    <a:p>
                      <a:r>
                        <a:rPr lang="en-US" dirty="0"/>
                        <a:t>0.15 - 0.25</a:t>
                      </a:r>
                    </a:p>
                  </a:txBody>
                  <a:tcPr/>
                </a:tc>
                <a:extLst>
                  <a:ext uri="{0D108BD9-81ED-4DB2-BD59-A6C34878D82A}">
                    <a16:rowId xmlns:a16="http://schemas.microsoft.com/office/drawing/2014/main" val="2130108643"/>
                  </a:ext>
                </a:extLst>
              </a:tr>
              <a:tr h="410991">
                <a:tc>
                  <a:txBody>
                    <a:bodyPr/>
                    <a:lstStyle/>
                    <a:p>
                      <a:r>
                        <a:rPr lang="en-US" dirty="0"/>
                        <a:t>GSM Module (SIM800L)</a:t>
                      </a:r>
                    </a:p>
                  </a:txBody>
                  <a:tcPr/>
                </a:tc>
                <a:tc>
                  <a:txBody>
                    <a:bodyPr/>
                    <a:lstStyle/>
                    <a:p>
                      <a:r>
                        <a:rPr lang="en-US" dirty="0"/>
                        <a:t>3.7V / 4.2V</a:t>
                      </a:r>
                    </a:p>
                  </a:txBody>
                  <a:tcPr/>
                </a:tc>
                <a:tc>
                  <a:txBody>
                    <a:bodyPr/>
                    <a:lstStyle/>
                    <a:p>
                      <a:r>
                        <a:rPr lang="en-US" dirty="0"/>
                        <a:t>20-30 (idle) / 2000 (Tx)</a:t>
                      </a:r>
                    </a:p>
                  </a:txBody>
                  <a:tcPr/>
                </a:tc>
                <a:tc>
                  <a:txBody>
                    <a:bodyPr/>
                    <a:lstStyle/>
                    <a:p>
                      <a:r>
                        <a:rPr lang="en-US" dirty="0"/>
                        <a:t>0.074 - 8.4 (peak)</a:t>
                      </a:r>
                    </a:p>
                  </a:txBody>
                  <a:tcPr/>
                </a:tc>
                <a:extLst>
                  <a:ext uri="{0D108BD9-81ED-4DB2-BD59-A6C34878D82A}">
                    <a16:rowId xmlns:a16="http://schemas.microsoft.com/office/drawing/2014/main" val="3962044780"/>
                  </a:ext>
                </a:extLst>
              </a:tr>
            </a:tbl>
          </a:graphicData>
        </a:graphic>
      </p:graphicFrame>
    </p:spTree>
    <p:extLst>
      <p:ext uri="{BB962C8B-B14F-4D97-AF65-F5344CB8AC3E}">
        <p14:creationId xmlns:p14="http://schemas.microsoft.com/office/powerpoint/2010/main" val="462894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D17FB-E266-4A12-A5C6-747AF4185944}"/>
              </a:ext>
            </a:extLst>
          </p:cNvPr>
          <p:cNvSpPr>
            <a:spLocks noGrp="1"/>
          </p:cNvSpPr>
          <p:nvPr>
            <p:ph type="title"/>
          </p:nvPr>
        </p:nvSpPr>
        <p:spPr>
          <a:xfrm>
            <a:off x="872837" y="214114"/>
            <a:ext cx="10330872" cy="1097450"/>
          </a:xfrm>
        </p:spPr>
        <p:txBody>
          <a:bodyPr/>
          <a:lstStyle/>
          <a:p>
            <a:r>
              <a:rPr lang="en-GB" dirty="0">
                <a:latin typeface="Times New Roman" panose="02020603050405020304" pitchFamily="18" charset="0"/>
                <a:cs typeface="Times New Roman" panose="02020603050405020304" pitchFamily="18" charset="0"/>
              </a:rPr>
              <a:t>Problems Encountered and Solutions</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1C563A1-7D60-4CDF-9859-B563D625DC94}"/>
              </a:ext>
            </a:extLst>
          </p:cNvPr>
          <p:cNvSpPr>
            <a:spLocks noGrp="1"/>
          </p:cNvSpPr>
          <p:nvPr>
            <p:ph type="dt" sz="half" idx="10"/>
          </p:nvPr>
        </p:nvSpPr>
        <p:spPr/>
        <p:txBody>
          <a:bodyPr/>
          <a:lstStyle/>
          <a:p>
            <a:fld id="{5ABF56A6-4C40-4CB8-82DB-C36B6D5EDA42}" type="datetime1">
              <a:rPr lang="en-US" smtClean="0"/>
              <a:t>5/16/2025</a:t>
            </a:fld>
            <a:endParaRPr lang="en-US"/>
          </a:p>
        </p:txBody>
      </p:sp>
      <p:sp>
        <p:nvSpPr>
          <p:cNvPr id="5" name="Footer Placeholder 4">
            <a:extLst>
              <a:ext uri="{FF2B5EF4-FFF2-40B4-BE49-F238E27FC236}">
                <a16:creationId xmlns:a16="http://schemas.microsoft.com/office/drawing/2014/main" id="{3B76CE9B-C2B7-451E-9A21-CB303F145E96}"/>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3C025B02-951F-48AB-AE60-282B14C5C44A}"/>
              </a:ext>
            </a:extLst>
          </p:cNvPr>
          <p:cNvSpPr>
            <a:spLocks noGrp="1"/>
          </p:cNvSpPr>
          <p:nvPr>
            <p:ph type="sldNum" sz="quarter" idx="12"/>
          </p:nvPr>
        </p:nvSpPr>
        <p:spPr/>
        <p:txBody>
          <a:bodyPr/>
          <a:lstStyle/>
          <a:p>
            <a:fld id="{C59DACFC-88C4-41F1-9CCA-CC7DE6A62343}" type="slidenum">
              <a:rPr lang="en-US" smtClean="0"/>
              <a:t>26</a:t>
            </a:fld>
            <a:endParaRPr lang="en-US"/>
          </a:p>
        </p:txBody>
      </p:sp>
      <p:sp>
        <p:nvSpPr>
          <p:cNvPr id="7" name="Rectangle 1">
            <a:extLst>
              <a:ext uri="{FF2B5EF4-FFF2-40B4-BE49-F238E27FC236}">
                <a16:creationId xmlns:a16="http://schemas.microsoft.com/office/drawing/2014/main" id="{CA4F6351-C3D2-42E3-AB84-83241E69C189}"/>
              </a:ext>
            </a:extLst>
          </p:cNvPr>
          <p:cNvSpPr>
            <a:spLocks noGrp="1" noChangeArrowheads="1"/>
          </p:cNvSpPr>
          <p:nvPr>
            <p:ph idx="1"/>
          </p:nvPr>
        </p:nvSpPr>
        <p:spPr bwMode="auto">
          <a:xfrm>
            <a:off x="995506" y="644709"/>
            <a:ext cx="10200987" cy="574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600" b="1" dirty="0"/>
          </a:p>
          <a:p>
            <a:pPr marL="0" marR="0">
              <a:lnSpc>
                <a:spcPct val="170000"/>
              </a:lnSpc>
              <a:spcBef>
                <a:spcPts val="1200"/>
              </a:spcBef>
              <a:buNone/>
            </a:pPr>
            <a:r>
              <a:rPr lang="en-US" sz="24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Issues Faced During Development</a:t>
            </a:r>
          </a:p>
          <a:p>
            <a:pPr marL="342900" marR="0" lvl="0" indent="-342900">
              <a:lnSpc>
                <a:spcPct val="170000"/>
              </a:lnSpc>
              <a:spcBef>
                <a:spcPts val="1200"/>
              </a:spcBef>
              <a:buSzPts val="1000"/>
              <a:buFont typeface="Symbol" panose="05050102010706020507" pitchFamily="18" charset="2"/>
              <a:buChar char=""/>
              <a:tabLst>
                <a:tab pos="457200" algn="l"/>
              </a:tabLst>
            </a:pPr>
            <a:r>
              <a:rPr lang="en-US"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Inconsistent Sensor Readings- Sensors like the MQ3 (alcohol) </a:t>
            </a:r>
            <a:r>
              <a:rPr lang="en-US"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and temperature</a:t>
            </a:r>
            <a:r>
              <a:rPr lang="en-US"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showed variable outputs under fluctuating environmental conditions.</a:t>
            </a:r>
          </a:p>
          <a:p>
            <a:pPr marL="342900" marR="0" lvl="0" indent="-342900">
              <a:lnSpc>
                <a:spcPct val="170000"/>
              </a:lnSpc>
              <a:spcBef>
                <a:spcPts val="1200"/>
              </a:spcBef>
              <a:buSzPts val="1000"/>
              <a:buFont typeface="Symbol" panose="05050102010706020507" pitchFamily="18" charset="2"/>
              <a:buChar char=""/>
              <a:tabLst>
                <a:tab pos="457200" algn="l"/>
              </a:tabLst>
            </a:pPr>
            <a:r>
              <a:rPr lang="en-US"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GPS Signal Accuracy- The GPS module struggled to maintain precise location indoors or near obstructed zones.</a:t>
            </a:r>
          </a:p>
          <a:p>
            <a:pPr marL="342900" marR="0" lvl="0" indent="-342900">
              <a:lnSpc>
                <a:spcPct val="170000"/>
              </a:lnSpc>
              <a:spcBef>
                <a:spcPts val="1200"/>
              </a:spcBef>
              <a:buSzPts val="1000"/>
              <a:buFont typeface="Symbol" panose="05050102010706020507" pitchFamily="18" charset="2"/>
              <a:buChar char=""/>
              <a:tabLst>
                <a:tab pos="457200" algn="l"/>
              </a:tabLst>
            </a:pPr>
            <a:r>
              <a:rPr lang="en-US"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GSM Module Failure: GSM module (SIM900A) initially failed to function due to its high voltage sensitivity it did not receive a stable 5V power supply.</a:t>
            </a:r>
          </a:p>
          <a:p>
            <a:pPr marL="0" marR="0">
              <a:lnSpc>
                <a:spcPct val="170000"/>
              </a:lnSpc>
              <a:spcBef>
                <a:spcPts val="1200"/>
              </a:spcBef>
              <a:buNone/>
            </a:pPr>
            <a:r>
              <a:rPr lang="en-US" sz="1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p>
          <a:p>
            <a:pPr marL="0" marR="0" lvl="0" indent="0" algn="l" defTabSz="914400" rtl="0" eaLnBrk="0" fontAlgn="base" latinLnBrk="0" hangingPunct="0">
              <a:lnSpc>
                <a:spcPct val="15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5991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5A1AA-C670-EF64-AF06-79F9BDC5BE52}"/>
              </a:ext>
            </a:extLst>
          </p:cNvPr>
          <p:cNvSpPr>
            <a:spLocks noGrp="1"/>
          </p:cNvSpPr>
          <p:nvPr>
            <p:ph idx="1"/>
          </p:nvPr>
        </p:nvSpPr>
        <p:spPr>
          <a:xfrm>
            <a:off x="1295400" y="696191"/>
            <a:ext cx="9601200" cy="3581400"/>
          </a:xfrm>
        </p:spPr>
        <p:txBody>
          <a:bodyPr>
            <a:noAutofit/>
          </a:bodyPr>
          <a:lstStyle/>
          <a:p>
            <a:pPr marL="0" marR="0">
              <a:lnSpc>
                <a:spcPct val="150000"/>
              </a:lnSpc>
              <a:spcBef>
                <a:spcPts val="1200"/>
              </a:spcBef>
              <a:buNone/>
            </a:pPr>
            <a:r>
              <a:rPr lang="en-US" sz="24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Troubleshooting And Corrective Measures Taken</a:t>
            </a:r>
          </a:p>
          <a:p>
            <a:pPr marL="342900" marR="0" lvl="0" indent="-342900">
              <a:lnSpc>
                <a:spcPct val="150000"/>
              </a:lnSpc>
              <a:spcBef>
                <a:spcPts val="1200"/>
              </a:spcBef>
              <a:buSzPts val="1000"/>
              <a:buFont typeface="Symbol" panose="05050102010706020507" pitchFamily="18" charset="2"/>
              <a:buChar char=""/>
              <a:tabLst>
                <a:tab pos="457200" algn="l"/>
              </a:tabLst>
            </a:pPr>
            <a:r>
              <a:rPr lang="en-US"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Sensor Calibration- </a:t>
            </a:r>
            <a:r>
              <a:rPr lang="en-US" dirty="0"/>
              <a:t>Adjusted sensor thresholds for optimal sensitivity</a:t>
            </a:r>
            <a:endParaRPr lang="en-US"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1200"/>
              </a:spcBef>
              <a:buSzPts val="1000"/>
              <a:buFont typeface="Symbol" panose="05050102010706020507" pitchFamily="18" charset="2"/>
              <a:buChar char=""/>
              <a:tabLst>
                <a:tab pos="457200" algn="l"/>
              </a:tabLst>
            </a:pPr>
            <a:r>
              <a:rPr lang="en-US"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GPS Improvement- Repositioned the GPS antenna for better satellite visibility </a:t>
            </a:r>
          </a:p>
          <a:p>
            <a:pPr marL="342900" marR="0" lvl="0" indent="-342900">
              <a:lnSpc>
                <a:spcPct val="150000"/>
              </a:lnSpc>
              <a:spcBef>
                <a:spcPts val="1200"/>
              </a:spcBef>
              <a:buSzPts val="1000"/>
              <a:buFont typeface="Symbol" panose="05050102010706020507" pitchFamily="18" charset="2"/>
              <a:buChar char=""/>
              <a:tabLst>
                <a:tab pos="457200" algn="l"/>
              </a:tabLst>
            </a:pPr>
            <a:r>
              <a:rPr lang="en-US"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GSM Voltage Fix- Used a stable external power source (regulated 5V) and added decoupling capacitors to address the GSM module’s voltage sensitivity and ensure consistent performance.</a:t>
            </a:r>
          </a:p>
          <a:p>
            <a:pPr>
              <a:lnSpc>
                <a:spcPct val="150000"/>
              </a:lnSpc>
              <a:buFont typeface="Arial" panose="020B0604020202020204" pitchFamily="34" charset="0"/>
              <a:buChar char="•"/>
            </a:pP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GSM Configuration Optimization- Adjusted AT commands and baud rate for reliable SMS transmission</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E584B5AC-F2EC-FEA2-B91D-BF64CD4316B2}"/>
              </a:ext>
            </a:extLst>
          </p:cNvPr>
          <p:cNvSpPr>
            <a:spLocks noGrp="1"/>
          </p:cNvSpPr>
          <p:nvPr>
            <p:ph type="dt" sz="half" idx="10"/>
          </p:nvPr>
        </p:nvSpPr>
        <p:spPr/>
        <p:txBody>
          <a:bodyPr/>
          <a:lstStyle/>
          <a:p>
            <a:fld id="{927DB17E-4089-475B-B767-8574E7AFC768}" type="datetime1">
              <a:rPr lang="en-US" smtClean="0"/>
              <a:t>5/16/2025</a:t>
            </a:fld>
            <a:endParaRPr lang="en-US"/>
          </a:p>
        </p:txBody>
      </p:sp>
      <p:sp>
        <p:nvSpPr>
          <p:cNvPr id="5" name="Footer Placeholder 4">
            <a:extLst>
              <a:ext uri="{FF2B5EF4-FFF2-40B4-BE49-F238E27FC236}">
                <a16:creationId xmlns:a16="http://schemas.microsoft.com/office/drawing/2014/main" id="{3E76753E-7923-3C7C-CAEC-1678C8088BD7}"/>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D3B2B2DA-0AD0-F327-8D30-7C6002AA2CED}"/>
              </a:ext>
            </a:extLst>
          </p:cNvPr>
          <p:cNvSpPr>
            <a:spLocks noGrp="1"/>
          </p:cNvSpPr>
          <p:nvPr>
            <p:ph type="sldNum" sz="quarter" idx="12"/>
          </p:nvPr>
        </p:nvSpPr>
        <p:spPr/>
        <p:txBody>
          <a:bodyPr/>
          <a:lstStyle/>
          <a:p>
            <a:fld id="{C59DACFC-88C4-41F1-9CCA-CC7DE6A62343}" type="slidenum">
              <a:rPr lang="en-US" smtClean="0"/>
              <a:t>27</a:t>
            </a:fld>
            <a:endParaRPr lang="en-US"/>
          </a:p>
        </p:txBody>
      </p:sp>
    </p:spTree>
    <p:extLst>
      <p:ext uri="{BB962C8B-B14F-4D97-AF65-F5344CB8AC3E}">
        <p14:creationId xmlns:p14="http://schemas.microsoft.com/office/powerpoint/2010/main" val="1715751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FA20A-38F8-5548-0808-8B361CCD2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19CFC3-ED97-0979-23F8-F45CF9429F1E}"/>
              </a:ext>
            </a:extLst>
          </p:cNvPr>
          <p:cNvSpPr>
            <a:spLocks noGrp="1"/>
          </p:cNvSpPr>
          <p:nvPr>
            <p:ph type="title"/>
          </p:nvPr>
        </p:nvSpPr>
        <p:spPr>
          <a:xfrm>
            <a:off x="1295400" y="310896"/>
            <a:ext cx="9601200" cy="828207"/>
          </a:xfrm>
        </p:spPr>
        <p:txBody>
          <a:bodyPr/>
          <a:lstStyle/>
          <a:p>
            <a:r>
              <a:rPr lang="en-GB" dirty="0">
                <a:latin typeface="Times New Roman" panose="02020603050405020304" pitchFamily="18" charset="0"/>
                <a:cs typeface="Times New Roman" panose="02020603050405020304" pitchFamily="18" charset="0"/>
              </a:rPr>
              <a:t>Cost Estimation</a:t>
            </a:r>
          </a:p>
        </p:txBody>
      </p:sp>
      <p:sp>
        <p:nvSpPr>
          <p:cNvPr id="4" name="Date Placeholder 3">
            <a:extLst>
              <a:ext uri="{FF2B5EF4-FFF2-40B4-BE49-F238E27FC236}">
                <a16:creationId xmlns:a16="http://schemas.microsoft.com/office/drawing/2014/main" id="{2445D561-FDAA-D16C-3E51-85300006967E}"/>
              </a:ext>
            </a:extLst>
          </p:cNvPr>
          <p:cNvSpPr>
            <a:spLocks noGrp="1"/>
          </p:cNvSpPr>
          <p:nvPr>
            <p:ph type="dt" sz="half" idx="10"/>
          </p:nvPr>
        </p:nvSpPr>
        <p:spPr/>
        <p:txBody>
          <a:bodyPr/>
          <a:lstStyle/>
          <a:p>
            <a:fld id="{1A066F19-523B-412A-9602-F60731E6BDD2}" type="datetime1">
              <a:rPr lang="en-US" smtClean="0"/>
              <a:t>5/16/2025</a:t>
            </a:fld>
            <a:endParaRPr lang="en-US"/>
          </a:p>
        </p:txBody>
      </p:sp>
      <p:sp>
        <p:nvSpPr>
          <p:cNvPr id="5" name="Footer Placeholder 4">
            <a:extLst>
              <a:ext uri="{FF2B5EF4-FFF2-40B4-BE49-F238E27FC236}">
                <a16:creationId xmlns:a16="http://schemas.microsoft.com/office/drawing/2014/main" id="{D123CF96-2D6E-0A1A-3B59-2C9387429AD2}"/>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CDEDCF6C-7B6B-2EE7-4A75-6C4F6C3EC0AA}"/>
              </a:ext>
            </a:extLst>
          </p:cNvPr>
          <p:cNvSpPr>
            <a:spLocks noGrp="1"/>
          </p:cNvSpPr>
          <p:nvPr>
            <p:ph type="sldNum" sz="quarter" idx="12"/>
          </p:nvPr>
        </p:nvSpPr>
        <p:spPr/>
        <p:txBody>
          <a:bodyPr/>
          <a:lstStyle/>
          <a:p>
            <a:fld id="{C59DACFC-88C4-41F1-9CCA-CC7DE6A62343}" type="slidenum">
              <a:rPr lang="en-US" smtClean="0"/>
              <a:t>28</a:t>
            </a:fld>
            <a:endParaRPr lang="en-US"/>
          </a:p>
        </p:txBody>
      </p:sp>
      <p:pic>
        <p:nvPicPr>
          <p:cNvPr id="11" name="Content Placeholder 10" descr="A blue and white table with text&#10;&#10;AI-generated content may be incorrect.">
            <a:extLst>
              <a:ext uri="{FF2B5EF4-FFF2-40B4-BE49-F238E27FC236}">
                <a16:creationId xmlns:a16="http://schemas.microsoft.com/office/drawing/2014/main" id="{0D6F7D92-D62A-F69A-8BF4-09219ACDE3FB}"/>
              </a:ext>
            </a:extLst>
          </p:cNvPr>
          <p:cNvPicPr>
            <a:picLocks noGrp="1" noChangeAspect="1"/>
          </p:cNvPicPr>
          <p:nvPr>
            <p:ph idx="1"/>
          </p:nvPr>
        </p:nvPicPr>
        <p:blipFill>
          <a:blip r:embed="rId2"/>
          <a:stretch>
            <a:fillRect/>
          </a:stretch>
        </p:blipFill>
        <p:spPr>
          <a:xfrm>
            <a:off x="1562583" y="1139103"/>
            <a:ext cx="8403220" cy="5314283"/>
          </a:xfrm>
        </p:spPr>
      </p:pic>
    </p:spTree>
    <p:extLst>
      <p:ext uri="{BB962C8B-B14F-4D97-AF65-F5344CB8AC3E}">
        <p14:creationId xmlns:p14="http://schemas.microsoft.com/office/powerpoint/2010/main" val="2034163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7393F-72E5-CC3D-CB73-FA88F9713B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A479A6-73DD-E785-548F-0C7B1CDBF396}"/>
              </a:ext>
            </a:extLst>
          </p:cNvPr>
          <p:cNvSpPr>
            <a:spLocks noGrp="1"/>
          </p:cNvSpPr>
          <p:nvPr>
            <p:ph type="title"/>
          </p:nvPr>
        </p:nvSpPr>
        <p:spPr>
          <a:xfrm>
            <a:off x="1371600" y="685800"/>
            <a:ext cx="9601200" cy="828207"/>
          </a:xfrm>
        </p:spPr>
        <p:txBody>
          <a:bodyPr/>
          <a:lstStyle/>
          <a:p>
            <a:r>
              <a:rPr lang="en-US" dirty="0">
                <a:latin typeface="Century" panose="02040604050505020304" pitchFamily="18" charset="0"/>
              </a:rPr>
              <a:t>Gantt Chart</a:t>
            </a:r>
          </a:p>
        </p:txBody>
      </p:sp>
      <p:sp>
        <p:nvSpPr>
          <p:cNvPr id="4" name="Date Placeholder 3">
            <a:extLst>
              <a:ext uri="{FF2B5EF4-FFF2-40B4-BE49-F238E27FC236}">
                <a16:creationId xmlns:a16="http://schemas.microsoft.com/office/drawing/2014/main" id="{2E022BBD-AEFA-8AD5-B883-82462EBF9D26}"/>
              </a:ext>
            </a:extLst>
          </p:cNvPr>
          <p:cNvSpPr>
            <a:spLocks noGrp="1"/>
          </p:cNvSpPr>
          <p:nvPr>
            <p:ph type="dt" sz="half" idx="10"/>
          </p:nvPr>
        </p:nvSpPr>
        <p:spPr/>
        <p:txBody>
          <a:bodyPr/>
          <a:lstStyle/>
          <a:p>
            <a:fld id="{9CF40137-3150-4A10-906B-6C011E857E8E}" type="datetime1">
              <a:rPr lang="en-US" smtClean="0"/>
              <a:t>5/16/2025</a:t>
            </a:fld>
            <a:endParaRPr lang="en-US"/>
          </a:p>
        </p:txBody>
      </p:sp>
      <p:sp>
        <p:nvSpPr>
          <p:cNvPr id="5" name="Footer Placeholder 4">
            <a:extLst>
              <a:ext uri="{FF2B5EF4-FFF2-40B4-BE49-F238E27FC236}">
                <a16:creationId xmlns:a16="http://schemas.microsoft.com/office/drawing/2014/main" id="{F6768111-F6EC-1FC5-A923-DCF6601256A7}"/>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0EE938C0-4497-891F-3867-53E6349B24A8}"/>
              </a:ext>
            </a:extLst>
          </p:cNvPr>
          <p:cNvSpPr>
            <a:spLocks noGrp="1"/>
          </p:cNvSpPr>
          <p:nvPr>
            <p:ph type="sldNum" sz="quarter" idx="12"/>
          </p:nvPr>
        </p:nvSpPr>
        <p:spPr/>
        <p:txBody>
          <a:bodyPr/>
          <a:lstStyle/>
          <a:p>
            <a:fld id="{C59DACFC-88C4-41F1-9CCA-CC7DE6A62343}" type="slidenum">
              <a:rPr lang="en-US" smtClean="0"/>
              <a:t>29</a:t>
            </a:fld>
            <a:endParaRPr lang="en-US"/>
          </a:p>
        </p:txBody>
      </p:sp>
      <p:pic>
        <p:nvPicPr>
          <p:cNvPr id="9" name="Content Placeholder 8">
            <a:extLst>
              <a:ext uri="{FF2B5EF4-FFF2-40B4-BE49-F238E27FC236}">
                <a16:creationId xmlns:a16="http://schemas.microsoft.com/office/drawing/2014/main" id="{4FE1A5C5-28E0-4414-80B4-C0D8AEB3F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514008"/>
            <a:ext cx="10515600" cy="4581992"/>
          </a:xfrm>
        </p:spPr>
      </p:pic>
    </p:spTree>
    <p:extLst>
      <p:ext uri="{BB962C8B-B14F-4D97-AF65-F5344CB8AC3E}">
        <p14:creationId xmlns:p14="http://schemas.microsoft.com/office/powerpoint/2010/main" val="2517880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0A38F-53E4-4586-358B-FBD492078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D4915-F1D8-9C77-DC4D-B08EA74B9679}"/>
              </a:ext>
            </a:extLst>
          </p:cNvPr>
          <p:cNvSpPr>
            <a:spLocks noGrp="1"/>
          </p:cNvSpPr>
          <p:nvPr>
            <p:ph type="title"/>
          </p:nvPr>
        </p:nvSpPr>
        <p:spPr>
          <a:xfrm>
            <a:off x="1371600" y="685800"/>
            <a:ext cx="6741459" cy="828207"/>
          </a:xfrm>
        </p:spPr>
        <p:txBody>
          <a:bodyPr/>
          <a:lstStyle/>
          <a:p>
            <a:r>
              <a:rPr lang="en-GB" dirty="0">
                <a:latin typeface="Times New Roman" panose="02020603050405020304" pitchFamily="18" charset="0"/>
                <a:cs typeface="Times New Roman" panose="02020603050405020304" pitchFamily="18" charset="0"/>
              </a:rPr>
              <a:t>Problem Identification</a:t>
            </a:r>
          </a:p>
        </p:txBody>
      </p:sp>
      <p:sp>
        <p:nvSpPr>
          <p:cNvPr id="3" name="Content Placeholder 2">
            <a:extLst>
              <a:ext uri="{FF2B5EF4-FFF2-40B4-BE49-F238E27FC236}">
                <a16:creationId xmlns:a16="http://schemas.microsoft.com/office/drawing/2014/main" id="{D4850D76-692F-BAA1-2A44-8071D735BC11}"/>
              </a:ext>
            </a:extLst>
          </p:cNvPr>
          <p:cNvSpPr>
            <a:spLocks noGrp="1"/>
          </p:cNvSpPr>
          <p:nvPr>
            <p:ph idx="1"/>
          </p:nvPr>
        </p:nvSpPr>
        <p:spPr>
          <a:xfrm>
            <a:off x="916221" y="1514007"/>
            <a:ext cx="9601200" cy="4871803"/>
          </a:xfrm>
        </p:spPr>
        <p:txBody>
          <a:bodyPr>
            <a:normAutofit/>
          </a:bodyPr>
          <a:lstStyle/>
          <a:p>
            <a:pPr marR="0" lvl="0" algn="l" defTabSz="914400" rtl="0" eaLnBrk="0" fontAlgn="base" latinLnBrk="0" hangingPunct="0">
              <a:lnSpc>
                <a:spcPct val="300000"/>
              </a:lnSpc>
              <a:spcBef>
                <a:spcPct val="0"/>
              </a:spcBef>
              <a:spcAft>
                <a:spcPct val="0"/>
              </a:spcAft>
              <a:buClrTx/>
              <a:buSzTx/>
              <a:buFont typeface="Wingdings" panose="05000000000000000000" pitchFamily="2" charset="2"/>
              <a:buChar char="q"/>
              <a:tabLst/>
            </a:pPr>
            <a:r>
              <a:rPr lang="en-US" sz="1800" b="1" dirty="0">
                <a:latin typeface="Times New Roman" panose="02020603050405020304" pitchFamily="18" charset="0"/>
                <a:cs typeface="Times New Roman" panose="02020603050405020304" pitchFamily="18" charset="0"/>
              </a:rPr>
              <a:t>Missed Safety Alerts</a:t>
            </a:r>
            <a:r>
              <a:rPr lang="en-US" sz="1800" dirty="0">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Drivers often miss important warnings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300000"/>
              </a:lnSpc>
              <a:spcBef>
                <a:spcPct val="0"/>
              </a:spcBef>
              <a:spcAft>
                <a:spcPct val="0"/>
              </a:spcAft>
              <a:buClrTx/>
              <a:buSzTx/>
              <a:buFont typeface="Wingdings" panose="05000000000000000000" pitchFamily="2" charset="2"/>
              <a:buChar char="q"/>
              <a:tabLst/>
            </a:pPr>
            <a:r>
              <a:rPr lang="en-US" sz="1800" b="1" dirty="0">
                <a:latin typeface="Times New Roman" panose="02020603050405020304" pitchFamily="18" charset="0"/>
                <a:cs typeface="Times New Roman" panose="02020603050405020304" pitchFamily="18" charset="0"/>
              </a:rPr>
              <a:t>No Incident Records</a:t>
            </a:r>
            <a:r>
              <a:rPr lang="en-US" sz="1800" dirty="0">
                <a:latin typeface="Times New Roman" panose="02020603050405020304" pitchFamily="18" charset="0"/>
                <a:cs typeface="Times New Roman" panose="02020603050405020304" pitchFamily="18" charset="0"/>
              </a:rPr>
              <a: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Lack of detailed records after incidents makes learning from mistakes hard.</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300000"/>
              </a:lnSpc>
              <a:spcBef>
                <a:spcPct val="0"/>
              </a:spcBef>
              <a:spcAft>
                <a:spcPct val="0"/>
              </a:spcAft>
              <a:buClrTx/>
              <a:buSzTx/>
              <a:buFont typeface="Wingdings" panose="05000000000000000000" pitchFamily="2" charset="2"/>
              <a:buChar char="q"/>
              <a:tabLst/>
            </a:pPr>
            <a:r>
              <a:rPr lang="en-US" sz="1800" b="1" dirty="0">
                <a:latin typeface="Times New Roman" panose="02020603050405020304" pitchFamily="18" charset="0"/>
                <a:cs typeface="Times New Roman" panose="02020603050405020304" pitchFamily="18" charset="0"/>
              </a:rPr>
              <a:t>Poor Location Tracking</a:t>
            </a:r>
            <a:r>
              <a:rPr lang="en-US" sz="1800" dirty="0">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Inaccurate tracking can delay emergency responses.</a:t>
            </a:r>
          </a:p>
          <a:p>
            <a:pPr marR="0" lvl="0" algn="l" defTabSz="914400" rtl="0" eaLnBrk="0" fontAlgn="base" latinLnBrk="0" hangingPunct="0">
              <a:lnSpc>
                <a:spcPct val="300000"/>
              </a:lnSpc>
              <a:spcBef>
                <a:spcPct val="0"/>
              </a:spcBef>
              <a:spcAft>
                <a:spcPct val="0"/>
              </a:spcAft>
              <a:buClrTx/>
              <a:buSzTx/>
              <a:buFont typeface="Wingdings" panose="05000000000000000000" pitchFamily="2" charset="2"/>
              <a:buChar char="q"/>
              <a:tabLst/>
            </a:pPr>
            <a:r>
              <a:rPr lang="en-US" sz="1800" b="1" dirty="0">
                <a:latin typeface="Times New Roman" panose="02020603050405020304" pitchFamily="18" charset="0"/>
                <a:cs typeface="Times New Roman" panose="02020603050405020304" pitchFamily="18" charset="0"/>
              </a:rPr>
              <a:t>Limited Solutions</a:t>
            </a:r>
            <a:r>
              <a:rPr lang="en-US" sz="1800" dirty="0">
                <a:latin typeface="Times New Roman" panose="02020603050405020304" pitchFamily="18" charset="0"/>
                <a:cs typeface="Times New Roman" panose="02020603050405020304" pitchFamily="18" charset="0"/>
              </a:rPr>
              <a:t>:  Current systems lack integration of multiple safety features.</a:t>
            </a:r>
            <a:endParaRPr lang="en-US" sz="1800" dirty="0">
              <a:solidFill>
                <a:srgbClr val="FF000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DBBDE2E-862F-DDB9-C276-C9FBD7251F7C}"/>
              </a:ext>
            </a:extLst>
          </p:cNvPr>
          <p:cNvSpPr>
            <a:spLocks noGrp="1"/>
          </p:cNvSpPr>
          <p:nvPr>
            <p:ph type="dt" sz="half" idx="10"/>
          </p:nvPr>
        </p:nvSpPr>
        <p:spPr/>
        <p:txBody>
          <a:bodyPr/>
          <a:lstStyle/>
          <a:p>
            <a:fld id="{AB0B1230-21C3-4115-B736-2A5481448EA9}" type="datetime1">
              <a:rPr lang="en-US" smtClean="0"/>
              <a:t>5/16/2025</a:t>
            </a:fld>
            <a:endParaRPr lang="en-US"/>
          </a:p>
        </p:txBody>
      </p:sp>
      <p:sp>
        <p:nvSpPr>
          <p:cNvPr id="5" name="Footer Placeholder 4">
            <a:extLst>
              <a:ext uri="{FF2B5EF4-FFF2-40B4-BE49-F238E27FC236}">
                <a16:creationId xmlns:a16="http://schemas.microsoft.com/office/drawing/2014/main" id="{639B3337-EB46-212B-3DEB-7293E6E861A2}"/>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776EFB2A-416D-F427-6591-EC073691346C}"/>
              </a:ext>
            </a:extLst>
          </p:cNvPr>
          <p:cNvSpPr>
            <a:spLocks noGrp="1"/>
          </p:cNvSpPr>
          <p:nvPr>
            <p:ph type="sldNum" sz="quarter" idx="12"/>
          </p:nvPr>
        </p:nvSpPr>
        <p:spPr/>
        <p:txBody>
          <a:bodyPr/>
          <a:lstStyle/>
          <a:p>
            <a:fld id="{C59DACFC-88C4-41F1-9CCA-CC7DE6A62343}" type="slidenum">
              <a:rPr lang="en-US" smtClean="0"/>
              <a:t>3</a:t>
            </a:fld>
            <a:endParaRPr lang="en-US"/>
          </a:p>
        </p:txBody>
      </p:sp>
      <p:pic>
        <p:nvPicPr>
          <p:cNvPr id="9" name="Picture 8">
            <a:extLst>
              <a:ext uri="{FF2B5EF4-FFF2-40B4-BE49-F238E27FC236}">
                <a16:creationId xmlns:a16="http://schemas.microsoft.com/office/drawing/2014/main" id="{191A0B21-85E2-4AE3-BC28-4818EA368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2737" y="4614891"/>
            <a:ext cx="2440657" cy="1773331"/>
          </a:xfrm>
          <a:prstGeom prst="rect">
            <a:avLst/>
          </a:prstGeom>
        </p:spPr>
      </p:pic>
      <p:pic>
        <p:nvPicPr>
          <p:cNvPr id="11" name="Picture 10">
            <a:extLst>
              <a:ext uri="{FF2B5EF4-FFF2-40B4-BE49-F238E27FC236}">
                <a16:creationId xmlns:a16="http://schemas.microsoft.com/office/drawing/2014/main" id="{3919E67A-7447-4F56-9649-0CF74517B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396" y="220802"/>
            <a:ext cx="2686050" cy="1695450"/>
          </a:xfrm>
          <a:prstGeom prst="rect">
            <a:avLst/>
          </a:prstGeom>
        </p:spPr>
      </p:pic>
    </p:spTree>
    <p:extLst>
      <p:ext uri="{BB962C8B-B14F-4D97-AF65-F5344CB8AC3E}">
        <p14:creationId xmlns:p14="http://schemas.microsoft.com/office/powerpoint/2010/main" val="260734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DF3C6-5604-71B8-945B-3169402AD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82D14-A06D-4D06-F5E2-EEACAA5309CA}"/>
              </a:ext>
            </a:extLst>
          </p:cNvPr>
          <p:cNvSpPr>
            <a:spLocks noGrp="1"/>
          </p:cNvSpPr>
          <p:nvPr>
            <p:ph type="title"/>
          </p:nvPr>
        </p:nvSpPr>
        <p:spPr>
          <a:xfrm>
            <a:off x="1371600" y="685800"/>
            <a:ext cx="9601200" cy="828207"/>
          </a:xfrm>
        </p:spPr>
        <p:txBody>
          <a:bodyPr/>
          <a:lstStyle/>
          <a:p>
            <a:r>
              <a:rPr lang="en-US" dirty="0">
                <a:latin typeface="Century" panose="02040604050505020304" pitchFamily="18" charset="0"/>
              </a:rPr>
              <a:t>References</a:t>
            </a:r>
          </a:p>
        </p:txBody>
      </p:sp>
      <p:sp>
        <p:nvSpPr>
          <p:cNvPr id="3" name="Content Placeholder 2">
            <a:extLst>
              <a:ext uri="{FF2B5EF4-FFF2-40B4-BE49-F238E27FC236}">
                <a16:creationId xmlns:a16="http://schemas.microsoft.com/office/drawing/2014/main" id="{97998132-BFA9-B7B8-9F8B-747C09AC6905}"/>
              </a:ext>
            </a:extLst>
          </p:cNvPr>
          <p:cNvSpPr>
            <a:spLocks noGrp="1"/>
          </p:cNvSpPr>
          <p:nvPr>
            <p:ph idx="1"/>
          </p:nvPr>
        </p:nvSpPr>
        <p:spPr>
          <a:xfrm>
            <a:off x="1371600" y="1514007"/>
            <a:ext cx="9601200" cy="4871803"/>
          </a:xfrm>
        </p:spPr>
        <p:txBody>
          <a:bodyPr>
            <a:normAutofit/>
          </a:bodyPr>
          <a:lstStyle/>
          <a:p>
            <a:pPr>
              <a:lnSpc>
                <a:spcPct val="15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An IoT-based smart system for the detection, notification and prevention of vehicle accidents, </a:t>
            </a:r>
            <a:r>
              <a:rPr lang="en-US" dirty="0" err="1">
                <a:latin typeface="Times New Roman" panose="02020603050405020304" pitchFamily="18" charset="0"/>
                <a:cs typeface="Times New Roman" panose="02020603050405020304" pitchFamily="18" charset="0"/>
              </a:rPr>
              <a:t>Shohag</a:t>
            </a:r>
            <a:r>
              <a:rPr lang="en-US" dirty="0">
                <a:latin typeface="Times New Roman" panose="02020603050405020304" pitchFamily="18" charset="0"/>
                <a:cs typeface="Times New Roman" panose="02020603050405020304" pitchFamily="18" charset="0"/>
              </a:rPr>
              <a:t> Barman, Md. Ferdous Bin Hafiz, Niaz Ashraf Khan  , 2024 6th International Conference on Electrical Engineering and Information &amp; Communication Technology (ICEEICT) Military Institute of Science and Technology (MIST), Dhaka-1216, Bangladesh [1]</a:t>
            </a:r>
          </a:p>
          <a:p>
            <a:pPr>
              <a:lnSpc>
                <a:spcPct val="15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Design and Development of a Vehicle Safety Detection and Alarm System </a:t>
            </a:r>
            <a:r>
              <a:rPr lang="en-US" dirty="0">
                <a:latin typeface="Times New Roman" panose="02020603050405020304" pitchFamily="18" charset="0"/>
                <a:cs typeface="Times New Roman" panose="02020603050405020304" pitchFamily="18" charset="0"/>
              </a:rPr>
              <a:t>Zhang </a:t>
            </a:r>
            <a:r>
              <a:rPr lang="en-US" dirty="0" err="1">
                <a:latin typeface="Times New Roman" panose="02020603050405020304" pitchFamily="18" charset="0"/>
                <a:cs typeface="Times New Roman" panose="02020603050405020304" pitchFamily="18" charset="0"/>
              </a:rPr>
              <a:t>Fuyan</a:t>
            </a:r>
            <a:r>
              <a:rPr lang="en-US" dirty="0">
                <a:latin typeface="Times New Roman" panose="02020603050405020304" pitchFamily="18" charset="0"/>
                <a:cs typeface="Times New Roman" panose="02020603050405020304" pitchFamily="18" charset="0"/>
              </a:rPr>
              <a:t>, Li </a:t>
            </a:r>
            <a:r>
              <a:rPr lang="en-US" dirty="0" err="1">
                <a:latin typeface="Times New Roman" panose="02020603050405020304" pitchFamily="18" charset="0"/>
                <a:cs typeface="Times New Roman" panose="02020603050405020304" pitchFamily="18" charset="0"/>
              </a:rPr>
              <a:t>Yingda</a:t>
            </a:r>
            <a:r>
              <a:rPr lang="en-US" dirty="0">
                <a:latin typeface="Times New Roman" panose="02020603050405020304" pitchFamily="18" charset="0"/>
                <a:cs typeface="Times New Roman" panose="02020603050405020304" pitchFamily="18" charset="0"/>
              </a:rPr>
              <a:t> Department of Computer Science and Technology, Dalian </a:t>
            </a:r>
            <a:r>
              <a:rPr lang="en-US" dirty="0" err="1">
                <a:latin typeface="Times New Roman" panose="02020603050405020304" pitchFamily="18" charset="0"/>
                <a:cs typeface="Times New Roman" panose="02020603050405020304" pitchFamily="18" charset="0"/>
              </a:rPr>
              <a:t>Neusoft</a:t>
            </a:r>
            <a:r>
              <a:rPr lang="en-US" dirty="0">
                <a:latin typeface="Times New Roman" panose="02020603050405020304" pitchFamily="18" charset="0"/>
                <a:cs typeface="Times New Roman" panose="02020603050405020304" pitchFamily="18" charset="0"/>
              </a:rPr>
              <a:t> University of Information, Dalian, 116023, China[2]</a:t>
            </a:r>
          </a:p>
        </p:txBody>
      </p:sp>
      <p:sp>
        <p:nvSpPr>
          <p:cNvPr id="4" name="Date Placeholder 3">
            <a:extLst>
              <a:ext uri="{FF2B5EF4-FFF2-40B4-BE49-F238E27FC236}">
                <a16:creationId xmlns:a16="http://schemas.microsoft.com/office/drawing/2014/main" id="{28C1B042-73AC-44D0-E866-8768EBC15871}"/>
              </a:ext>
            </a:extLst>
          </p:cNvPr>
          <p:cNvSpPr>
            <a:spLocks noGrp="1"/>
          </p:cNvSpPr>
          <p:nvPr>
            <p:ph type="dt" sz="half" idx="10"/>
          </p:nvPr>
        </p:nvSpPr>
        <p:spPr/>
        <p:txBody>
          <a:bodyPr/>
          <a:lstStyle/>
          <a:p>
            <a:fld id="{10BA36C5-32D2-48E4-A589-D3E67B902CEB}" type="datetime1">
              <a:rPr lang="en-US" smtClean="0"/>
              <a:t>5/16/2025</a:t>
            </a:fld>
            <a:endParaRPr lang="en-US"/>
          </a:p>
        </p:txBody>
      </p:sp>
      <p:sp>
        <p:nvSpPr>
          <p:cNvPr id="5" name="Footer Placeholder 4">
            <a:extLst>
              <a:ext uri="{FF2B5EF4-FFF2-40B4-BE49-F238E27FC236}">
                <a16:creationId xmlns:a16="http://schemas.microsoft.com/office/drawing/2014/main" id="{0F8A8DE4-80EF-6D55-5020-72495AA01340}"/>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517AAFA4-F19D-533C-BD52-FA383D4B9206}"/>
              </a:ext>
            </a:extLst>
          </p:cNvPr>
          <p:cNvSpPr>
            <a:spLocks noGrp="1"/>
          </p:cNvSpPr>
          <p:nvPr>
            <p:ph type="sldNum" sz="quarter" idx="12"/>
          </p:nvPr>
        </p:nvSpPr>
        <p:spPr/>
        <p:txBody>
          <a:bodyPr/>
          <a:lstStyle/>
          <a:p>
            <a:fld id="{C59DACFC-88C4-41F1-9CCA-CC7DE6A62343}" type="slidenum">
              <a:rPr lang="en-US" smtClean="0"/>
              <a:t>30</a:t>
            </a:fld>
            <a:endParaRPr lang="en-US"/>
          </a:p>
        </p:txBody>
      </p:sp>
    </p:spTree>
    <p:extLst>
      <p:ext uri="{BB962C8B-B14F-4D97-AF65-F5344CB8AC3E}">
        <p14:creationId xmlns:p14="http://schemas.microsoft.com/office/powerpoint/2010/main" val="1247358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65C44-DCB6-DDC6-9C51-E78559780D0B}"/>
              </a:ext>
            </a:extLst>
          </p:cNvPr>
          <p:cNvSpPr>
            <a:spLocks noGrp="1"/>
          </p:cNvSpPr>
          <p:nvPr>
            <p:ph idx="1"/>
          </p:nvPr>
        </p:nvSpPr>
        <p:spPr>
          <a:xfrm>
            <a:off x="1233380" y="467591"/>
            <a:ext cx="9601200" cy="3581400"/>
          </a:xfrm>
        </p:spPr>
        <p:txBody>
          <a:bodyPr>
            <a:noAutofit/>
          </a:bodyPr>
          <a:lstStyle/>
          <a:p>
            <a:pPr>
              <a:lnSpc>
                <a:spcPct val="15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Smart Vehicle Safety Monitoring System Using CAN Protocol</a:t>
            </a:r>
            <a:r>
              <a:rPr lang="en-US" dirty="0">
                <a:latin typeface="Times New Roman" panose="02020603050405020304" pitchFamily="18" charset="0"/>
                <a:cs typeface="Times New Roman" panose="02020603050405020304" pitchFamily="18" charset="0"/>
              </a:rPr>
              <a:t> Rachana Khamamkar1, Ashru Jadhav2, Shreyas Thoke3, Prof. Girish Chaple4 1,2,3,4Department of Electronics and Telecommunication, 1,2,3,4Pune Institute of Computer Technology, Pune, Maharashtra, India.[3]</a:t>
            </a:r>
          </a:p>
          <a:p>
            <a:pPr>
              <a:lnSpc>
                <a:spcPct val="15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IoT-Based Smart Accident Detection and Alert System </a:t>
            </a:r>
            <a:r>
              <a:rPr lang="en-US" dirty="0">
                <a:latin typeface="Times New Roman" panose="02020603050405020304" pitchFamily="18" charset="0"/>
                <a:cs typeface="Times New Roman" panose="02020603050405020304" pitchFamily="18" charset="0"/>
              </a:rPr>
              <a:t>C. V. Suresh Babu Hindustan Institute of </a:t>
            </a:r>
            <a:r>
              <a:rPr lang="en-US" dirty="0" err="1">
                <a:latin typeface="Times New Roman" panose="02020603050405020304" pitchFamily="18" charset="0"/>
                <a:cs typeface="Times New Roman" panose="02020603050405020304" pitchFamily="18" charset="0"/>
              </a:rPr>
              <a:t>Technolgy</a:t>
            </a:r>
            <a:r>
              <a:rPr lang="en-US" dirty="0">
                <a:latin typeface="Times New Roman" panose="02020603050405020304" pitchFamily="18" charset="0"/>
                <a:cs typeface="Times New Roman" panose="02020603050405020304" pitchFamily="18" charset="0"/>
              </a:rPr>
              <a:t> and Science, India Akshayah N. S. Hindustan Institute of Technology and Science, India Maclin Vinola P. Hindustan Institute of Technology and Science, India R. Janapriyan Hindustan Institute of Technology and Science, India[4]</a:t>
            </a:r>
          </a:p>
          <a:p>
            <a:pPr>
              <a:lnSpc>
                <a:spcPct val="150000"/>
              </a:lnSpc>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IoT based smart emergency response system (SERS) for monitoring vehicle, home and health status</a:t>
            </a:r>
            <a:r>
              <a:rPr lang="en-US" dirty="0">
                <a:latin typeface="Times New Roman" panose="02020603050405020304" pitchFamily="18" charset="0"/>
                <a:cs typeface="Times New Roman" panose="02020603050405020304" pitchFamily="18" charset="0"/>
              </a:rPr>
              <a:t>  Abu S. M. Mohsin  BRAC University </a:t>
            </a:r>
            <a:r>
              <a:rPr lang="en-US" dirty="0" err="1">
                <a:latin typeface="Times New Roman" panose="02020603050405020304" pitchFamily="18" charset="0"/>
                <a:cs typeface="Times New Roman" panose="02020603050405020304" pitchFamily="18" charset="0"/>
              </a:rPr>
              <a:t>Munyem</a:t>
            </a:r>
            <a:r>
              <a:rPr lang="en-US" dirty="0">
                <a:latin typeface="Times New Roman" panose="02020603050405020304" pitchFamily="18" charset="0"/>
                <a:cs typeface="Times New Roman" panose="02020603050405020304" pitchFamily="18" charset="0"/>
              </a:rPr>
              <a:t> Ahammad </a:t>
            </a:r>
            <a:r>
              <a:rPr lang="en-US" dirty="0" err="1">
                <a:latin typeface="Times New Roman" panose="02020603050405020304" pitchFamily="18" charset="0"/>
                <a:cs typeface="Times New Roman" panose="02020603050405020304" pitchFamily="18" charset="0"/>
              </a:rPr>
              <a:t>Muyeed</a:t>
            </a:r>
            <a:r>
              <a:rPr lang="en-US" dirty="0">
                <a:latin typeface="Times New Roman" panose="02020603050405020304" pitchFamily="18" charset="0"/>
                <a:cs typeface="Times New Roman" panose="02020603050405020304" pitchFamily="18" charset="0"/>
              </a:rPr>
              <a:t>  BRAC University[5]</a:t>
            </a:r>
            <a:endParaRPr lang="en-US" dirty="0">
              <a:solidFill>
                <a:srgbClr val="FF0000"/>
              </a:solidFill>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F013F99-1D18-F692-10B8-B00C78465E3F}"/>
              </a:ext>
            </a:extLst>
          </p:cNvPr>
          <p:cNvSpPr>
            <a:spLocks noGrp="1"/>
          </p:cNvSpPr>
          <p:nvPr>
            <p:ph type="dt" sz="half" idx="10"/>
          </p:nvPr>
        </p:nvSpPr>
        <p:spPr/>
        <p:txBody>
          <a:bodyPr/>
          <a:lstStyle/>
          <a:p>
            <a:fld id="{927DB17E-4089-475B-B767-8574E7AFC768}" type="datetime1">
              <a:rPr lang="en-US" smtClean="0"/>
              <a:t>5/16/2025</a:t>
            </a:fld>
            <a:endParaRPr lang="en-US"/>
          </a:p>
        </p:txBody>
      </p:sp>
      <p:sp>
        <p:nvSpPr>
          <p:cNvPr id="5" name="Footer Placeholder 4">
            <a:extLst>
              <a:ext uri="{FF2B5EF4-FFF2-40B4-BE49-F238E27FC236}">
                <a16:creationId xmlns:a16="http://schemas.microsoft.com/office/drawing/2014/main" id="{E38F3670-C862-C99C-86AD-FDB35A6A8E5A}"/>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C4DDCFFB-22DA-3A0C-EDF0-B2450E79FD62}"/>
              </a:ext>
            </a:extLst>
          </p:cNvPr>
          <p:cNvSpPr>
            <a:spLocks noGrp="1"/>
          </p:cNvSpPr>
          <p:nvPr>
            <p:ph type="sldNum" sz="quarter" idx="12"/>
          </p:nvPr>
        </p:nvSpPr>
        <p:spPr/>
        <p:txBody>
          <a:bodyPr/>
          <a:lstStyle/>
          <a:p>
            <a:fld id="{C59DACFC-88C4-41F1-9CCA-CC7DE6A62343}" type="slidenum">
              <a:rPr lang="en-US" smtClean="0"/>
              <a:t>31</a:t>
            </a:fld>
            <a:endParaRPr lang="en-US"/>
          </a:p>
        </p:txBody>
      </p:sp>
    </p:spTree>
    <p:extLst>
      <p:ext uri="{BB962C8B-B14F-4D97-AF65-F5344CB8AC3E}">
        <p14:creationId xmlns:p14="http://schemas.microsoft.com/office/powerpoint/2010/main" val="4174494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C47CEE-E851-414C-938F-8DA5BB44A06C}"/>
              </a:ext>
            </a:extLst>
          </p:cNvPr>
          <p:cNvSpPr>
            <a:spLocks noGrp="1"/>
          </p:cNvSpPr>
          <p:nvPr>
            <p:ph type="ctrTitle"/>
          </p:nvPr>
        </p:nvSpPr>
        <p:spPr>
          <a:xfrm>
            <a:off x="1915385" y="3003175"/>
            <a:ext cx="8361229" cy="851650"/>
          </a:xfrm>
        </p:spPr>
        <p:txBody>
          <a:bodyPr/>
          <a:lstStyle/>
          <a:p>
            <a:r>
              <a:rPr lang="en-US" sz="5400" b="1" dirty="0">
                <a:latin typeface="Times New Roman" panose="02020603050405020304" pitchFamily="18" charset="0"/>
                <a:cs typeface="Times New Roman" panose="02020603050405020304" pitchFamily="18" charset="0"/>
              </a:rPr>
              <a:t>THANK YOU</a:t>
            </a:r>
          </a:p>
        </p:txBody>
      </p:sp>
      <p:sp>
        <p:nvSpPr>
          <p:cNvPr id="4" name="Date Placeholder 3">
            <a:extLst>
              <a:ext uri="{FF2B5EF4-FFF2-40B4-BE49-F238E27FC236}">
                <a16:creationId xmlns:a16="http://schemas.microsoft.com/office/drawing/2014/main" id="{DFA29DA8-6CED-4BF4-ACAA-6A3101702829}"/>
              </a:ext>
            </a:extLst>
          </p:cNvPr>
          <p:cNvSpPr>
            <a:spLocks noGrp="1"/>
          </p:cNvSpPr>
          <p:nvPr>
            <p:ph type="dt" sz="half" idx="10"/>
          </p:nvPr>
        </p:nvSpPr>
        <p:spPr/>
        <p:txBody>
          <a:bodyPr/>
          <a:lstStyle/>
          <a:p>
            <a:fld id="{1018D6A7-AEFD-4454-B243-560607F2430A}" type="datetime1">
              <a:rPr lang="en-US" smtClean="0"/>
              <a:t>5/16/2025</a:t>
            </a:fld>
            <a:endParaRPr lang="en-US"/>
          </a:p>
        </p:txBody>
      </p:sp>
      <p:sp>
        <p:nvSpPr>
          <p:cNvPr id="5" name="Footer Placeholder 4">
            <a:extLst>
              <a:ext uri="{FF2B5EF4-FFF2-40B4-BE49-F238E27FC236}">
                <a16:creationId xmlns:a16="http://schemas.microsoft.com/office/drawing/2014/main" id="{5191B598-6977-47A0-8A7A-A246E6ADA98B}"/>
              </a:ext>
            </a:extLst>
          </p:cNvPr>
          <p:cNvSpPr>
            <a:spLocks noGrp="1"/>
          </p:cNvSpPr>
          <p:nvPr>
            <p:ph type="ftr" sz="quarter" idx="11"/>
          </p:nvPr>
        </p:nvSpPr>
        <p:spPr/>
        <p:txBody>
          <a:bodyPr/>
          <a:lstStyle/>
          <a:p>
            <a:r>
              <a:rPr lang="en-US"/>
              <a:t>Individual Design Project 2024/2025</a:t>
            </a:r>
            <a:endParaRPr lang="en-US" dirty="0"/>
          </a:p>
        </p:txBody>
      </p:sp>
      <p:sp>
        <p:nvSpPr>
          <p:cNvPr id="2" name="Slide Number Placeholder 1">
            <a:extLst>
              <a:ext uri="{FF2B5EF4-FFF2-40B4-BE49-F238E27FC236}">
                <a16:creationId xmlns:a16="http://schemas.microsoft.com/office/drawing/2014/main" id="{4D1FADF2-91A4-CD20-5DBE-73CADF7579F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704214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ECB6C-99BE-1E69-3FF5-7F8660FDC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838E76-6BDD-C98F-0816-8462DF8F4861}"/>
              </a:ext>
            </a:extLst>
          </p:cNvPr>
          <p:cNvSpPr>
            <a:spLocks noGrp="1"/>
          </p:cNvSpPr>
          <p:nvPr>
            <p:ph type="title"/>
          </p:nvPr>
        </p:nvSpPr>
        <p:spPr>
          <a:xfrm>
            <a:off x="1371600" y="685800"/>
            <a:ext cx="9601200" cy="828207"/>
          </a:xfrm>
        </p:spPr>
        <p:txBody>
          <a:bodyPr/>
          <a:lstStyle/>
          <a:p>
            <a:r>
              <a:rPr lang="en-GB" dirty="0">
                <a:latin typeface="Times New Roman" panose="02020603050405020304" pitchFamily="18" charset="0"/>
                <a:cs typeface="Times New Roman" panose="02020603050405020304" pitchFamily="18" charset="0"/>
              </a:rPr>
              <a:t>Objectives</a:t>
            </a:r>
          </a:p>
        </p:txBody>
      </p:sp>
      <p:sp>
        <p:nvSpPr>
          <p:cNvPr id="4" name="Date Placeholder 3">
            <a:extLst>
              <a:ext uri="{FF2B5EF4-FFF2-40B4-BE49-F238E27FC236}">
                <a16:creationId xmlns:a16="http://schemas.microsoft.com/office/drawing/2014/main" id="{4A0B19EB-91F3-F093-88EA-9C21A2B72A40}"/>
              </a:ext>
            </a:extLst>
          </p:cNvPr>
          <p:cNvSpPr>
            <a:spLocks noGrp="1"/>
          </p:cNvSpPr>
          <p:nvPr>
            <p:ph type="dt" sz="half" idx="10"/>
          </p:nvPr>
        </p:nvSpPr>
        <p:spPr/>
        <p:txBody>
          <a:bodyPr/>
          <a:lstStyle/>
          <a:p>
            <a:fld id="{4E8A08F6-AC41-4CE5-8D19-5B42E850806F}" type="datetime1">
              <a:rPr lang="en-US" smtClean="0"/>
              <a:t>5/16/2025</a:t>
            </a:fld>
            <a:endParaRPr lang="en-US"/>
          </a:p>
        </p:txBody>
      </p:sp>
      <p:sp>
        <p:nvSpPr>
          <p:cNvPr id="5" name="Footer Placeholder 4">
            <a:extLst>
              <a:ext uri="{FF2B5EF4-FFF2-40B4-BE49-F238E27FC236}">
                <a16:creationId xmlns:a16="http://schemas.microsoft.com/office/drawing/2014/main" id="{55717112-23C6-1A37-0D93-16EA48BEC8C1}"/>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8148E0DC-89C8-D9DE-C351-6B5F46961C98}"/>
              </a:ext>
            </a:extLst>
          </p:cNvPr>
          <p:cNvSpPr>
            <a:spLocks noGrp="1"/>
          </p:cNvSpPr>
          <p:nvPr>
            <p:ph type="sldNum" sz="quarter" idx="12"/>
          </p:nvPr>
        </p:nvSpPr>
        <p:spPr/>
        <p:txBody>
          <a:bodyPr/>
          <a:lstStyle/>
          <a:p>
            <a:fld id="{C59DACFC-88C4-41F1-9CCA-CC7DE6A62343}" type="slidenum">
              <a:rPr lang="en-US" smtClean="0"/>
              <a:t>4</a:t>
            </a:fld>
            <a:endParaRPr lang="en-US"/>
          </a:p>
        </p:txBody>
      </p:sp>
      <p:pic>
        <p:nvPicPr>
          <p:cNvPr id="8" name="Picture 7">
            <a:extLst>
              <a:ext uri="{FF2B5EF4-FFF2-40B4-BE49-F238E27FC236}">
                <a16:creationId xmlns:a16="http://schemas.microsoft.com/office/drawing/2014/main" id="{108FE8CC-314E-4BE4-ACB1-8004EB9D9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0808" y="1"/>
            <a:ext cx="3711191" cy="1972234"/>
          </a:xfrm>
          <a:prstGeom prst="rect">
            <a:avLst/>
          </a:prstGeom>
        </p:spPr>
      </p:pic>
      <p:sp>
        <p:nvSpPr>
          <p:cNvPr id="10" name="Rectangle 3">
            <a:extLst>
              <a:ext uri="{FF2B5EF4-FFF2-40B4-BE49-F238E27FC236}">
                <a16:creationId xmlns:a16="http://schemas.microsoft.com/office/drawing/2014/main" id="{F23D3D16-FC4E-F6FA-BD6F-3D73CE118F16}"/>
              </a:ext>
            </a:extLst>
          </p:cNvPr>
          <p:cNvSpPr>
            <a:spLocks noGrp="1" noChangeArrowheads="1"/>
          </p:cNvSpPr>
          <p:nvPr>
            <p:ph idx="1"/>
          </p:nvPr>
        </p:nvSpPr>
        <p:spPr bwMode="auto">
          <a:xfrm>
            <a:off x="816693" y="2397564"/>
            <a:ext cx="11511485" cy="206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an ESP32-based system for real-time vehicle monitoring.</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 critical conditions such as alcohol presence, collisions, overheating, and nearby obstacles.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Track vehicle location using GPS for enhanced situational awareness.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Deliver immediate emergency alerts through GSM communication.</a:t>
            </a:r>
          </a:p>
        </p:txBody>
      </p:sp>
    </p:spTree>
    <p:extLst>
      <p:ext uri="{BB962C8B-B14F-4D97-AF65-F5344CB8AC3E}">
        <p14:creationId xmlns:p14="http://schemas.microsoft.com/office/powerpoint/2010/main" val="651202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08ECB-776F-58A5-C955-67DCB87DE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28A63-F768-9FA6-5D07-9267CE1CBA18}"/>
              </a:ext>
            </a:extLst>
          </p:cNvPr>
          <p:cNvSpPr>
            <a:spLocks noGrp="1"/>
          </p:cNvSpPr>
          <p:nvPr>
            <p:ph type="title"/>
          </p:nvPr>
        </p:nvSpPr>
        <p:spPr>
          <a:xfrm>
            <a:off x="1371600" y="685800"/>
            <a:ext cx="9601200" cy="828207"/>
          </a:xfrm>
        </p:spPr>
        <p:txBody>
          <a:bodyPr>
            <a:noAutofit/>
          </a:bodyPr>
          <a:lstStyle/>
          <a:p>
            <a:r>
              <a:rPr lang="en-GB" dirty="0">
                <a:latin typeface="Times New Roman" panose="02020603050405020304" pitchFamily="18" charset="0"/>
                <a:cs typeface="Times New Roman" panose="02020603050405020304" pitchFamily="18" charset="0"/>
              </a:rPr>
              <a:t>Literature Review </a:t>
            </a:r>
            <a:br>
              <a:rPr lang="en-GB"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897A05-ECBF-3060-982D-B5C6870058C3}"/>
              </a:ext>
            </a:extLst>
          </p:cNvPr>
          <p:cNvSpPr>
            <a:spLocks noGrp="1"/>
          </p:cNvSpPr>
          <p:nvPr>
            <p:ph idx="1"/>
          </p:nvPr>
        </p:nvSpPr>
        <p:spPr>
          <a:xfrm>
            <a:off x="775088" y="1427694"/>
            <a:ext cx="11201400" cy="5112006"/>
          </a:xfrm>
        </p:spPr>
        <p:txBody>
          <a:bodyPr>
            <a:normAutofit/>
          </a:bodyPr>
          <a:lstStyle/>
          <a:p>
            <a:pPr>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Vehicle safety has been a key area of research, particularly with the rise of smart technologies and the Internet of Things (IoT). Various studies have focused on enhancing accident detection, prevention, and emergency response through modern communication and sensing technologies.</a:t>
            </a:r>
          </a:p>
          <a:p>
            <a:pPr marL="0" indent="0">
              <a:lnSpc>
                <a:spcPct val="100000"/>
              </a:lnSpc>
              <a:buNone/>
            </a:pPr>
            <a:endParaRPr lang="en-US"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proposed an </a:t>
            </a:r>
            <a:r>
              <a:rPr lang="en-US" b="1" dirty="0">
                <a:latin typeface="Times New Roman" panose="02020603050405020304" pitchFamily="18" charset="0"/>
                <a:cs typeface="Times New Roman" panose="02020603050405020304" pitchFamily="18" charset="0"/>
              </a:rPr>
              <a:t>IoT-based smart system for accident detection, notification, and prevention</a:t>
            </a:r>
            <a:r>
              <a:rPr lang="en-US" dirty="0">
                <a:latin typeface="Times New Roman" panose="02020603050405020304" pitchFamily="18" charset="0"/>
                <a:cs typeface="Times New Roman" panose="02020603050405020304" pitchFamily="18" charset="0"/>
              </a:rPr>
              <a:t>, integrating multiple sensors to monitor vehicle conditions and detect accidents in real time. Once an accident occurs, the system sends alerts to emergency contacts, helping to reduce response time and minimize fatalities. [1] </a:t>
            </a:r>
          </a:p>
          <a:p>
            <a:pPr>
              <a:lnSpc>
                <a:spcPct val="100000"/>
              </a:lnSpc>
            </a:pPr>
            <a:endParaRPr lang="en-US"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developed a </a:t>
            </a:r>
            <a:r>
              <a:rPr lang="en-US" b="1" dirty="0">
                <a:latin typeface="Times New Roman" panose="02020603050405020304" pitchFamily="18" charset="0"/>
                <a:cs typeface="Times New Roman" panose="02020603050405020304" pitchFamily="18" charset="0"/>
              </a:rPr>
              <a:t>Vehicle Safety Detection and Alarm System</a:t>
            </a:r>
            <a:r>
              <a:rPr lang="en-US" dirty="0">
                <a:latin typeface="Times New Roman" panose="02020603050405020304" pitchFamily="18" charset="0"/>
                <a:cs typeface="Times New Roman" panose="02020603050405020304" pitchFamily="18" charset="0"/>
              </a:rPr>
              <a:t> that prioritizes real-time monitoring of vehicle safety parameters. By employing advanced sensing techniques, the system detects potential hazards and warns the driver before an accident happens. This proactive approach emphasizes accident prevention rather than just detection. [2] </a:t>
            </a:r>
          </a:p>
          <a:p>
            <a:pPr marL="0" indent="0">
              <a:buNone/>
            </a:pPr>
            <a:endParaRPr lang="en-US" b="1" i="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9871A90-A535-65FF-60F3-4479D556D987}"/>
              </a:ext>
            </a:extLst>
          </p:cNvPr>
          <p:cNvSpPr>
            <a:spLocks noGrp="1"/>
          </p:cNvSpPr>
          <p:nvPr>
            <p:ph type="dt" sz="half" idx="10"/>
          </p:nvPr>
        </p:nvSpPr>
        <p:spPr/>
        <p:txBody>
          <a:bodyPr/>
          <a:lstStyle/>
          <a:p>
            <a:fld id="{B6476B8A-B8A8-498C-83C7-B799E78CDAD7}" type="datetime1">
              <a:rPr lang="en-US" smtClean="0"/>
              <a:t>5/16/2025</a:t>
            </a:fld>
            <a:endParaRPr lang="en-US"/>
          </a:p>
        </p:txBody>
      </p:sp>
      <p:sp>
        <p:nvSpPr>
          <p:cNvPr id="5" name="Footer Placeholder 4">
            <a:extLst>
              <a:ext uri="{FF2B5EF4-FFF2-40B4-BE49-F238E27FC236}">
                <a16:creationId xmlns:a16="http://schemas.microsoft.com/office/drawing/2014/main" id="{87C9BB97-C08D-88CB-7117-F0418C7C57E4}"/>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BA210777-7109-70D6-B00C-516469905B44}"/>
              </a:ext>
            </a:extLst>
          </p:cNvPr>
          <p:cNvSpPr>
            <a:spLocks noGrp="1"/>
          </p:cNvSpPr>
          <p:nvPr>
            <p:ph type="sldNum" sz="quarter" idx="12"/>
          </p:nvPr>
        </p:nvSpPr>
        <p:spPr/>
        <p:txBody>
          <a:bodyPr/>
          <a:lstStyle/>
          <a:p>
            <a:fld id="{C59DACFC-88C4-41F1-9CCA-CC7DE6A62343}" type="slidenum">
              <a:rPr lang="en-US" smtClean="0"/>
              <a:t>5</a:t>
            </a:fld>
            <a:endParaRPr lang="en-US"/>
          </a:p>
        </p:txBody>
      </p:sp>
    </p:spTree>
    <p:extLst>
      <p:ext uri="{BB962C8B-B14F-4D97-AF65-F5344CB8AC3E}">
        <p14:creationId xmlns:p14="http://schemas.microsoft.com/office/powerpoint/2010/main" val="1112212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88D463-D50D-4685-9DBE-24C6F329F307}"/>
              </a:ext>
            </a:extLst>
          </p:cNvPr>
          <p:cNvSpPr>
            <a:spLocks noGrp="1"/>
          </p:cNvSpPr>
          <p:nvPr>
            <p:ph type="dt" sz="half" idx="10"/>
          </p:nvPr>
        </p:nvSpPr>
        <p:spPr/>
        <p:txBody>
          <a:bodyPr/>
          <a:lstStyle/>
          <a:p>
            <a:fld id="{30E5285C-C04F-4D69-9A97-9D0E3764F4D2}" type="datetime1">
              <a:rPr lang="en-US" smtClean="0"/>
              <a:t>5/16/2025</a:t>
            </a:fld>
            <a:endParaRPr lang="en-US"/>
          </a:p>
        </p:txBody>
      </p:sp>
      <p:sp>
        <p:nvSpPr>
          <p:cNvPr id="5" name="Footer Placeholder 4">
            <a:extLst>
              <a:ext uri="{FF2B5EF4-FFF2-40B4-BE49-F238E27FC236}">
                <a16:creationId xmlns:a16="http://schemas.microsoft.com/office/drawing/2014/main" id="{1AE7DC22-28A1-4E8B-AEF6-D2398A913D9D}"/>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5C6A3FF4-BF7B-4204-BD6D-BA80E5E8D686}"/>
              </a:ext>
            </a:extLst>
          </p:cNvPr>
          <p:cNvSpPr>
            <a:spLocks noGrp="1"/>
          </p:cNvSpPr>
          <p:nvPr>
            <p:ph type="sldNum" sz="quarter" idx="12"/>
          </p:nvPr>
        </p:nvSpPr>
        <p:spPr/>
        <p:txBody>
          <a:bodyPr/>
          <a:lstStyle/>
          <a:p>
            <a:fld id="{C59DACFC-88C4-41F1-9CCA-CC7DE6A62343}" type="slidenum">
              <a:rPr lang="en-US" smtClean="0"/>
              <a:t>6</a:t>
            </a:fld>
            <a:endParaRPr lang="en-US"/>
          </a:p>
        </p:txBody>
      </p:sp>
      <p:sp>
        <p:nvSpPr>
          <p:cNvPr id="8" name="TextBox 7">
            <a:extLst>
              <a:ext uri="{FF2B5EF4-FFF2-40B4-BE49-F238E27FC236}">
                <a16:creationId xmlns:a16="http://schemas.microsoft.com/office/drawing/2014/main" id="{02C38B03-E81A-4565-838E-46A31F00F767}"/>
              </a:ext>
            </a:extLst>
          </p:cNvPr>
          <p:cNvSpPr txBox="1"/>
          <p:nvPr/>
        </p:nvSpPr>
        <p:spPr>
          <a:xfrm>
            <a:off x="1147482" y="889843"/>
            <a:ext cx="10892118" cy="4247317"/>
          </a:xfrm>
          <a:prstGeom prst="rect">
            <a:avLst/>
          </a:prstGeom>
          <a:noFill/>
        </p:spPr>
        <p:txBody>
          <a:bodyPr wrap="square">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designed a </a:t>
            </a:r>
            <a:r>
              <a:rPr lang="en-US" b="1" dirty="0">
                <a:latin typeface="Times New Roman" panose="02020603050405020304" pitchFamily="18" charset="0"/>
                <a:cs typeface="Times New Roman" panose="02020603050405020304" pitchFamily="18" charset="0"/>
              </a:rPr>
              <a:t>Smart Vehicle Safety Monitoring System using the CAN protocol</a:t>
            </a:r>
            <a:r>
              <a:rPr lang="en-US" dirty="0">
                <a:latin typeface="Times New Roman" panose="02020603050405020304" pitchFamily="18" charset="0"/>
                <a:cs typeface="Times New Roman" panose="02020603050405020304" pitchFamily="18" charset="0"/>
              </a:rPr>
              <a:t>, enabling efficient communication between vehicle components for real-time monitoring and fault detection. The use of CAN technology enhances data transmission reliability, making the system well-suited for modern vehicles. [3]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introduced an </a:t>
            </a:r>
            <a:r>
              <a:rPr lang="en-US" b="1" dirty="0">
                <a:latin typeface="Times New Roman" panose="02020603050405020304" pitchFamily="18" charset="0"/>
                <a:cs typeface="Times New Roman" panose="02020603050405020304" pitchFamily="18" charset="0"/>
              </a:rPr>
              <a:t>IoT-Based Smart Accident Detection and Alert System</a:t>
            </a:r>
            <a:r>
              <a:rPr lang="en-US" dirty="0">
                <a:latin typeface="Times New Roman" panose="02020603050405020304" pitchFamily="18" charset="0"/>
                <a:cs typeface="Times New Roman" panose="02020603050405020304" pitchFamily="18" charset="0"/>
              </a:rPr>
              <a:t> that collects real-time data to identify accidents. Upon detection, emergency alerts are sent to predefined contacts and authorities. Their research underscores the importance of IoT in ensuring faster emergency responses. [4]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proposed an </a:t>
            </a:r>
            <a:r>
              <a:rPr lang="en-US" b="1" dirty="0">
                <a:latin typeface="Times New Roman" panose="02020603050405020304" pitchFamily="18" charset="0"/>
                <a:cs typeface="Times New Roman" panose="02020603050405020304" pitchFamily="18" charset="0"/>
              </a:rPr>
              <a:t>IoT-based Smart Emergency Response System (SERS)</a:t>
            </a:r>
            <a:r>
              <a:rPr lang="en-US" dirty="0">
                <a:latin typeface="Times New Roman" panose="02020603050405020304" pitchFamily="18" charset="0"/>
                <a:cs typeface="Times New Roman" panose="02020603050405020304" pitchFamily="18" charset="0"/>
              </a:rPr>
              <a:t> capable of monitoring vehicle, home, and health conditions. By broadening its scope beyond vehicles, this system ensures early detection of accidents and health-related emergencies, facilitating immediate intervention and providing a more comprehensive safety solution. [5]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29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1B68506-F74B-4554-935D-4BADA02C5247}"/>
              </a:ext>
            </a:extLst>
          </p:cNvPr>
          <p:cNvSpPr>
            <a:spLocks noGrp="1"/>
          </p:cNvSpPr>
          <p:nvPr>
            <p:ph type="dt" sz="half" idx="10"/>
          </p:nvPr>
        </p:nvSpPr>
        <p:spPr/>
        <p:txBody>
          <a:bodyPr/>
          <a:lstStyle/>
          <a:p>
            <a:fld id="{FC2541A0-CCBA-4698-AB25-096EBF819ABD}" type="datetime1">
              <a:rPr lang="en-US" smtClean="0"/>
              <a:t>5/16/2025</a:t>
            </a:fld>
            <a:endParaRPr lang="en-US"/>
          </a:p>
        </p:txBody>
      </p:sp>
      <p:sp>
        <p:nvSpPr>
          <p:cNvPr id="6" name="Footer Placeholder 5">
            <a:extLst>
              <a:ext uri="{FF2B5EF4-FFF2-40B4-BE49-F238E27FC236}">
                <a16:creationId xmlns:a16="http://schemas.microsoft.com/office/drawing/2014/main" id="{4B41F9A0-3016-4EDB-910A-11F4D0719002}"/>
              </a:ext>
            </a:extLst>
          </p:cNvPr>
          <p:cNvSpPr>
            <a:spLocks noGrp="1"/>
          </p:cNvSpPr>
          <p:nvPr>
            <p:ph type="ftr" sz="quarter" idx="11"/>
          </p:nvPr>
        </p:nvSpPr>
        <p:spPr/>
        <p:txBody>
          <a:bodyPr/>
          <a:lstStyle/>
          <a:p>
            <a:r>
              <a:rPr lang="en-US"/>
              <a:t>Individual Design Project 2024/2025</a:t>
            </a:r>
            <a:endParaRPr lang="en-US" dirty="0"/>
          </a:p>
        </p:txBody>
      </p:sp>
      <p:sp>
        <p:nvSpPr>
          <p:cNvPr id="7" name="Slide Number Placeholder 6">
            <a:extLst>
              <a:ext uri="{FF2B5EF4-FFF2-40B4-BE49-F238E27FC236}">
                <a16:creationId xmlns:a16="http://schemas.microsoft.com/office/drawing/2014/main" id="{8B897CB6-9B4C-49D4-8167-3F05F99224CE}"/>
              </a:ext>
            </a:extLst>
          </p:cNvPr>
          <p:cNvSpPr>
            <a:spLocks noGrp="1"/>
          </p:cNvSpPr>
          <p:nvPr>
            <p:ph type="sldNum" sz="quarter" idx="12"/>
          </p:nvPr>
        </p:nvSpPr>
        <p:spPr/>
        <p:txBody>
          <a:bodyPr/>
          <a:lstStyle/>
          <a:p>
            <a:fld id="{C59DACFC-88C4-41F1-9CCA-CC7DE6A62343}" type="slidenum">
              <a:rPr lang="en-US" smtClean="0"/>
              <a:t>7</a:t>
            </a:fld>
            <a:endParaRPr lang="en-US"/>
          </a:p>
        </p:txBody>
      </p:sp>
      <p:sp>
        <p:nvSpPr>
          <p:cNvPr id="8" name="TextBox 7">
            <a:extLst>
              <a:ext uri="{FF2B5EF4-FFF2-40B4-BE49-F238E27FC236}">
                <a16:creationId xmlns:a16="http://schemas.microsoft.com/office/drawing/2014/main" id="{119B1A1B-079E-4234-96A1-C576F060CCCB}"/>
              </a:ext>
            </a:extLst>
          </p:cNvPr>
          <p:cNvSpPr txBox="1"/>
          <p:nvPr/>
        </p:nvSpPr>
        <p:spPr>
          <a:xfrm>
            <a:off x="1246093" y="448235"/>
            <a:ext cx="5289177" cy="1046440"/>
          </a:xfrm>
          <a:prstGeom prst="rect">
            <a:avLst/>
          </a:prstGeom>
          <a:noFill/>
        </p:spPr>
        <p:txBody>
          <a:bodyPr wrap="square" rtlCol="0">
            <a:spAutoFit/>
          </a:bodyPr>
          <a:lstStyle/>
          <a:p>
            <a:r>
              <a:rPr lang="en-GB" sz="4400" dirty="0">
                <a:latin typeface="Times New Roman" panose="02020603050405020304" pitchFamily="18" charset="0"/>
                <a:cs typeface="Times New Roman" panose="02020603050405020304" pitchFamily="18" charset="0"/>
              </a:rPr>
              <a:t>Market Survey </a:t>
            </a:r>
            <a:endParaRPr lang="en-GB" sz="4400" dirty="0">
              <a:solidFill>
                <a:srgbClr val="FF000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9157BBB-3AC5-47CA-9375-20126DCC7978}"/>
              </a:ext>
            </a:extLst>
          </p:cNvPr>
          <p:cNvSpPr txBox="1"/>
          <p:nvPr/>
        </p:nvSpPr>
        <p:spPr>
          <a:xfrm>
            <a:off x="1556831" y="1995839"/>
            <a:ext cx="2492188" cy="150810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Tesla Autopilot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GPS Tracking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alerts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Cloud connectivity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Voice Control</a:t>
            </a:r>
          </a:p>
        </p:txBody>
      </p:sp>
      <p:pic>
        <p:nvPicPr>
          <p:cNvPr id="10" name="Picture 9">
            <a:extLst>
              <a:ext uri="{FF2B5EF4-FFF2-40B4-BE49-F238E27FC236}">
                <a16:creationId xmlns:a16="http://schemas.microsoft.com/office/drawing/2014/main" id="{66F83AAA-D9C1-4922-869E-FFE8BCC15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001" y="3904129"/>
            <a:ext cx="2857500" cy="1600200"/>
          </a:xfrm>
          <a:prstGeom prst="rect">
            <a:avLst/>
          </a:prstGeom>
        </p:spPr>
      </p:pic>
      <p:pic>
        <p:nvPicPr>
          <p:cNvPr id="11" name="Picture 10">
            <a:extLst>
              <a:ext uri="{FF2B5EF4-FFF2-40B4-BE49-F238E27FC236}">
                <a16:creationId xmlns:a16="http://schemas.microsoft.com/office/drawing/2014/main" id="{4434D2F5-114C-46A1-9F87-269FCC903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284" y="2919979"/>
            <a:ext cx="2909887" cy="1968300"/>
          </a:xfrm>
          <a:prstGeom prst="rect">
            <a:avLst/>
          </a:prstGeom>
        </p:spPr>
      </p:pic>
      <p:sp>
        <p:nvSpPr>
          <p:cNvPr id="12" name="TextBox 11">
            <a:extLst>
              <a:ext uri="{FF2B5EF4-FFF2-40B4-BE49-F238E27FC236}">
                <a16:creationId xmlns:a16="http://schemas.microsoft.com/office/drawing/2014/main" id="{A996E380-DEF9-4149-8085-8531BC86AF92}"/>
              </a:ext>
            </a:extLst>
          </p:cNvPr>
          <p:cNvSpPr txBox="1"/>
          <p:nvPr/>
        </p:nvSpPr>
        <p:spPr>
          <a:xfrm>
            <a:off x="4889990" y="1211008"/>
            <a:ext cx="2411508" cy="1538883"/>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Zubie</a:t>
            </a:r>
            <a:r>
              <a:rPr lang="en-US" sz="2000" b="1" dirty="0">
                <a:latin typeface="Times New Roman" panose="02020603050405020304" pitchFamily="18" charset="0"/>
                <a:cs typeface="Times New Roman" panose="02020603050405020304" pitchFamily="18" charset="0"/>
              </a:rPr>
              <a:t> Connected Car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GPS Tracking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Alerts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Cloud Connectivity</a:t>
            </a:r>
          </a:p>
        </p:txBody>
      </p:sp>
      <p:pic>
        <p:nvPicPr>
          <p:cNvPr id="13" name="Picture 12">
            <a:extLst>
              <a:ext uri="{FF2B5EF4-FFF2-40B4-BE49-F238E27FC236}">
                <a16:creationId xmlns:a16="http://schemas.microsoft.com/office/drawing/2014/main" id="{4B984383-9B22-4DD3-B29C-80CBC83F7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8660" y="3904129"/>
            <a:ext cx="2857500" cy="1600200"/>
          </a:xfrm>
          <a:prstGeom prst="rect">
            <a:avLst/>
          </a:prstGeom>
        </p:spPr>
      </p:pic>
      <p:sp>
        <p:nvSpPr>
          <p:cNvPr id="16" name="TextBox 15">
            <a:extLst>
              <a:ext uri="{FF2B5EF4-FFF2-40B4-BE49-F238E27FC236}">
                <a16:creationId xmlns:a16="http://schemas.microsoft.com/office/drawing/2014/main" id="{576789EB-6496-428A-8298-BA13880DD02D}"/>
              </a:ext>
            </a:extLst>
          </p:cNvPr>
          <p:cNvSpPr txBox="1"/>
          <p:nvPr/>
        </p:nvSpPr>
        <p:spPr>
          <a:xfrm>
            <a:off x="8698832" y="1811248"/>
            <a:ext cx="2246563" cy="2369880"/>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BlackVue</a:t>
            </a:r>
            <a:r>
              <a:rPr lang="en-US" sz="2000" b="1" dirty="0">
                <a:latin typeface="Times New Roman" panose="02020603050405020304" pitchFamily="18" charset="0"/>
                <a:cs typeface="Times New Roman" panose="02020603050405020304" pitchFamily="18" charset="0"/>
              </a:rPr>
              <a:t> DR900X Series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GPS Tracking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Video Recording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Alerts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Cloud Connectivity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650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A2D8-4192-707A-D21F-74373D176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79C6A1-2433-5E35-2B09-E03B4DAE7FB7}"/>
              </a:ext>
            </a:extLst>
          </p:cNvPr>
          <p:cNvSpPr>
            <a:spLocks noGrp="1"/>
          </p:cNvSpPr>
          <p:nvPr>
            <p:ph type="title"/>
          </p:nvPr>
        </p:nvSpPr>
        <p:spPr>
          <a:xfrm>
            <a:off x="1371600" y="685800"/>
            <a:ext cx="9601200" cy="828207"/>
          </a:xfrm>
        </p:spPr>
        <p:txBody>
          <a:bodyPr/>
          <a:lstStyle/>
          <a:p>
            <a:r>
              <a:rPr lang="en-GB" dirty="0">
                <a:latin typeface="Times New Roman" panose="02020603050405020304" pitchFamily="18" charset="0"/>
                <a:cs typeface="Times New Roman" panose="02020603050405020304" pitchFamily="18" charset="0"/>
              </a:rPr>
              <a:t>System Design</a:t>
            </a:r>
          </a:p>
        </p:txBody>
      </p:sp>
      <p:sp>
        <p:nvSpPr>
          <p:cNvPr id="4" name="Date Placeholder 3">
            <a:extLst>
              <a:ext uri="{FF2B5EF4-FFF2-40B4-BE49-F238E27FC236}">
                <a16:creationId xmlns:a16="http://schemas.microsoft.com/office/drawing/2014/main" id="{086BDBFA-6F35-DB00-8A77-3BD3125488AA}"/>
              </a:ext>
            </a:extLst>
          </p:cNvPr>
          <p:cNvSpPr>
            <a:spLocks noGrp="1"/>
          </p:cNvSpPr>
          <p:nvPr>
            <p:ph type="dt" sz="half" idx="10"/>
          </p:nvPr>
        </p:nvSpPr>
        <p:spPr/>
        <p:txBody>
          <a:bodyPr/>
          <a:lstStyle/>
          <a:p>
            <a:fld id="{E56C918F-94A7-4BDE-9A86-6283C44060A9}" type="datetime1">
              <a:rPr lang="en-US" smtClean="0"/>
              <a:t>5/16/2025</a:t>
            </a:fld>
            <a:endParaRPr lang="en-US"/>
          </a:p>
        </p:txBody>
      </p:sp>
      <p:sp>
        <p:nvSpPr>
          <p:cNvPr id="5" name="Footer Placeholder 4">
            <a:extLst>
              <a:ext uri="{FF2B5EF4-FFF2-40B4-BE49-F238E27FC236}">
                <a16:creationId xmlns:a16="http://schemas.microsoft.com/office/drawing/2014/main" id="{1BE48651-11AD-C359-DE27-45908703C54F}"/>
              </a:ext>
            </a:extLst>
          </p:cNvPr>
          <p:cNvSpPr>
            <a:spLocks noGrp="1"/>
          </p:cNvSpPr>
          <p:nvPr>
            <p:ph type="ftr" sz="quarter" idx="11"/>
          </p:nvPr>
        </p:nvSpPr>
        <p:spPr/>
        <p:txBody>
          <a:bodyPr/>
          <a:lstStyle/>
          <a:p>
            <a:r>
              <a:rPr lang="en-US"/>
              <a:t>Individual Design Project 2024/2025</a:t>
            </a:r>
            <a:endParaRPr lang="en-US" dirty="0"/>
          </a:p>
        </p:txBody>
      </p:sp>
      <p:sp>
        <p:nvSpPr>
          <p:cNvPr id="6" name="Slide Number Placeholder 5">
            <a:extLst>
              <a:ext uri="{FF2B5EF4-FFF2-40B4-BE49-F238E27FC236}">
                <a16:creationId xmlns:a16="http://schemas.microsoft.com/office/drawing/2014/main" id="{2397A1E4-E7DE-EF0D-257D-5D96C1E2F365}"/>
              </a:ext>
            </a:extLst>
          </p:cNvPr>
          <p:cNvSpPr>
            <a:spLocks noGrp="1"/>
          </p:cNvSpPr>
          <p:nvPr>
            <p:ph type="sldNum" sz="quarter" idx="12"/>
          </p:nvPr>
        </p:nvSpPr>
        <p:spPr/>
        <p:txBody>
          <a:bodyPr/>
          <a:lstStyle/>
          <a:p>
            <a:fld id="{C59DACFC-88C4-41F1-9CCA-CC7DE6A62343}" type="slidenum">
              <a:rPr lang="en-US" smtClean="0"/>
              <a:t>8</a:t>
            </a:fld>
            <a:endParaRPr lang="en-US"/>
          </a:p>
        </p:txBody>
      </p:sp>
      <p:pic>
        <p:nvPicPr>
          <p:cNvPr id="10" name="Content Placeholder 9" descr="A diagram of a microcontroller&#10;&#10;AI-generated content may be incorrect.">
            <a:extLst>
              <a:ext uri="{FF2B5EF4-FFF2-40B4-BE49-F238E27FC236}">
                <a16:creationId xmlns:a16="http://schemas.microsoft.com/office/drawing/2014/main" id="{11C37474-72F8-AC60-C0AE-46B1319BF7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6203" y="1400537"/>
            <a:ext cx="9884779" cy="4942390"/>
          </a:xfrm>
        </p:spPr>
      </p:pic>
    </p:spTree>
    <p:extLst>
      <p:ext uri="{BB962C8B-B14F-4D97-AF65-F5344CB8AC3E}">
        <p14:creationId xmlns:p14="http://schemas.microsoft.com/office/powerpoint/2010/main" val="199093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D8E00-45CD-C46A-7359-45FC7DA7CEDD}"/>
              </a:ext>
            </a:extLst>
          </p:cNvPr>
          <p:cNvSpPr>
            <a:spLocks noGrp="1"/>
          </p:cNvSpPr>
          <p:nvPr>
            <p:ph type="title"/>
          </p:nvPr>
        </p:nvSpPr>
        <p:spPr>
          <a:xfrm>
            <a:off x="1371600" y="685800"/>
            <a:ext cx="9601200" cy="852055"/>
          </a:xfrm>
        </p:spPr>
        <p:txBody>
          <a:bodyPr/>
          <a:lstStyle/>
          <a:p>
            <a:r>
              <a:rPr lang="en-US" dirty="0">
                <a:latin typeface="Times New Roman" panose="02020603050405020304" pitchFamily="18" charset="0"/>
                <a:cs typeface="Times New Roman" panose="02020603050405020304" pitchFamily="18" charset="0"/>
              </a:rPr>
              <a:t>Circuit Diagram</a:t>
            </a:r>
          </a:p>
        </p:txBody>
      </p:sp>
      <p:sp>
        <p:nvSpPr>
          <p:cNvPr id="3" name="Date Placeholder 2">
            <a:extLst>
              <a:ext uri="{FF2B5EF4-FFF2-40B4-BE49-F238E27FC236}">
                <a16:creationId xmlns:a16="http://schemas.microsoft.com/office/drawing/2014/main" id="{D04CA8B2-5E60-97B3-9FEF-80FF9324D2DB}"/>
              </a:ext>
            </a:extLst>
          </p:cNvPr>
          <p:cNvSpPr>
            <a:spLocks noGrp="1"/>
          </p:cNvSpPr>
          <p:nvPr>
            <p:ph type="dt" sz="half" idx="10"/>
          </p:nvPr>
        </p:nvSpPr>
        <p:spPr/>
        <p:txBody>
          <a:bodyPr/>
          <a:lstStyle/>
          <a:p>
            <a:fld id="{9D2CE536-701F-45BB-BE40-B20970E3C03F}" type="datetime1">
              <a:rPr lang="en-US" smtClean="0"/>
              <a:t>5/16/2025</a:t>
            </a:fld>
            <a:endParaRPr lang="en-US"/>
          </a:p>
        </p:txBody>
      </p:sp>
      <p:sp>
        <p:nvSpPr>
          <p:cNvPr id="4" name="Footer Placeholder 3">
            <a:extLst>
              <a:ext uri="{FF2B5EF4-FFF2-40B4-BE49-F238E27FC236}">
                <a16:creationId xmlns:a16="http://schemas.microsoft.com/office/drawing/2014/main" id="{4600C15B-6D66-A72A-5528-432F32B6B017}"/>
              </a:ext>
            </a:extLst>
          </p:cNvPr>
          <p:cNvSpPr>
            <a:spLocks noGrp="1"/>
          </p:cNvSpPr>
          <p:nvPr>
            <p:ph type="ftr" sz="quarter" idx="11"/>
          </p:nvPr>
        </p:nvSpPr>
        <p:spPr/>
        <p:txBody>
          <a:bodyPr/>
          <a:lstStyle/>
          <a:p>
            <a:r>
              <a:rPr lang="en-US"/>
              <a:t>Individual Design Project 2024/2025</a:t>
            </a:r>
            <a:endParaRPr lang="en-US" dirty="0"/>
          </a:p>
        </p:txBody>
      </p:sp>
      <p:sp>
        <p:nvSpPr>
          <p:cNvPr id="5" name="Slide Number Placeholder 4">
            <a:extLst>
              <a:ext uri="{FF2B5EF4-FFF2-40B4-BE49-F238E27FC236}">
                <a16:creationId xmlns:a16="http://schemas.microsoft.com/office/drawing/2014/main" id="{D42828CD-90A9-9529-E0C1-CA3F91B97088}"/>
              </a:ext>
            </a:extLst>
          </p:cNvPr>
          <p:cNvSpPr>
            <a:spLocks noGrp="1"/>
          </p:cNvSpPr>
          <p:nvPr>
            <p:ph type="sldNum" sz="quarter" idx="12"/>
          </p:nvPr>
        </p:nvSpPr>
        <p:spPr/>
        <p:txBody>
          <a:bodyPr/>
          <a:lstStyle/>
          <a:p>
            <a:fld id="{C59DACFC-88C4-41F1-9CCA-CC7DE6A62343}" type="slidenum">
              <a:rPr lang="en-US" smtClean="0"/>
              <a:t>9</a:t>
            </a:fld>
            <a:endParaRPr lang="en-US"/>
          </a:p>
        </p:txBody>
      </p:sp>
      <p:pic>
        <p:nvPicPr>
          <p:cNvPr id="8" name="Picture 7" descr="A diagram of a computer circuit&#10;&#10;AI-generated content may be incorrect.">
            <a:extLst>
              <a:ext uri="{FF2B5EF4-FFF2-40B4-BE49-F238E27FC236}">
                <a16:creationId xmlns:a16="http://schemas.microsoft.com/office/drawing/2014/main" id="{CB985710-D95D-B604-65BC-C05E24179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961" y="1307938"/>
            <a:ext cx="10140528" cy="5550061"/>
          </a:xfrm>
          <a:prstGeom prst="rect">
            <a:avLst/>
          </a:prstGeom>
        </p:spPr>
      </p:pic>
    </p:spTree>
    <p:extLst>
      <p:ext uri="{BB962C8B-B14F-4D97-AF65-F5344CB8AC3E}">
        <p14:creationId xmlns:p14="http://schemas.microsoft.com/office/powerpoint/2010/main" val="289181210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3234</TotalTime>
  <Words>2144</Words>
  <Application>Microsoft Office PowerPoint</Application>
  <PresentationFormat>Widescreen</PresentationFormat>
  <Paragraphs>348</Paragraphs>
  <Slides>32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Century</vt:lpstr>
      <vt:lpstr>Franklin Gothic Book</vt:lpstr>
      <vt:lpstr>Symbol</vt:lpstr>
      <vt:lpstr>Times New Roman</vt:lpstr>
      <vt:lpstr>Wingdings</vt:lpstr>
      <vt:lpstr>Crop</vt:lpstr>
      <vt:lpstr>Design and Implementation of an Integrated Smart Vehicle Safety System</vt:lpstr>
      <vt:lpstr>Content of the Presentation</vt:lpstr>
      <vt:lpstr>Problem Identification</vt:lpstr>
      <vt:lpstr>Objectives</vt:lpstr>
      <vt:lpstr>Literature Review  </vt:lpstr>
      <vt:lpstr>PowerPoint Presentation</vt:lpstr>
      <vt:lpstr>PowerPoint Presentation</vt:lpstr>
      <vt:lpstr>System Design</vt:lpstr>
      <vt:lpstr>Circuit Diagram</vt:lpstr>
      <vt:lpstr>PowerPoint Presentation</vt:lpstr>
      <vt:lpstr>PowerPoint Presentation</vt:lpstr>
      <vt:lpstr>Components</vt:lpstr>
      <vt:lpstr>PowerPoint Presentation</vt:lpstr>
      <vt:lpstr>Results and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Encountered and Solutions</vt:lpstr>
      <vt:lpstr>PowerPoint Presentation</vt:lpstr>
      <vt:lpstr>Cost Estimation</vt:lpstr>
      <vt:lpstr>Gantt Chart</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sanika wijayasekara</dc:creator>
  <cp:lastModifiedBy>WMSF Weerasinghe</cp:lastModifiedBy>
  <cp:revision>114</cp:revision>
  <dcterms:created xsi:type="dcterms:W3CDTF">2019-11-25T10:43:54Z</dcterms:created>
  <dcterms:modified xsi:type="dcterms:W3CDTF">2025-05-16T03:05:50Z</dcterms:modified>
</cp:coreProperties>
</file>